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Work Sans"/>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1DEE0CE-8205-45D3-9E6D-4A98D410C5AD}">
  <a:tblStyle styleId="{41DEE0CE-8205-45D3-9E6D-4A98D410C5A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WorkSans-bold.fntdata"/><Relationship Id="rId27" Type="http://schemas.openxmlformats.org/officeDocument/2006/relationships/font" Target="fonts/Work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WorkSans-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regular.fntdata"/><Relationship Id="rId30" Type="http://schemas.openxmlformats.org/officeDocument/2006/relationships/font" Target="fonts/WorkSans-boldItalic.fntdata"/><Relationship Id="rId11" Type="http://schemas.openxmlformats.org/officeDocument/2006/relationships/slide" Target="slides/slide5.xml"/><Relationship Id="rId33" Type="http://schemas.openxmlformats.org/officeDocument/2006/relationships/font" Target="fonts/OpenSans-italic.fntdata"/><Relationship Id="rId10" Type="http://schemas.openxmlformats.org/officeDocument/2006/relationships/slide" Target="slides/slide4.xml"/><Relationship Id="rId32" Type="http://schemas.openxmlformats.org/officeDocument/2006/relationships/font" Target="fonts/OpenSans-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normes-apa/normes-apa-7/"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Consultez notre article complet ici : </a:t>
            </a:r>
            <a:r>
              <a:rPr lang="en-GB" u="sng">
                <a:solidFill>
                  <a:schemeClr val="hlink"/>
                </a:solidFill>
                <a:hlinkClick r:id="rId2"/>
              </a:rPr>
              <a:t>7ème édition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Pour modifier cette présentation, vous devez :</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Cliquer sur “Fichier“ dans le coin supérieur à gauche.</a:t>
            </a:r>
            <a:endParaRPr/>
          </a:p>
          <a:p>
            <a:pPr indent="-298450" lvl="0" marL="457200" rtl="0" algn="l">
              <a:spcBef>
                <a:spcPts val="0"/>
              </a:spcBef>
              <a:spcAft>
                <a:spcPts val="0"/>
              </a:spcAft>
              <a:buSzPts val="1100"/>
              <a:buAutoNum type="arabicPeriod"/>
            </a:pPr>
            <a:r>
              <a:rPr lang="en-GB"/>
              <a:t>Cliquer sur “Dupliquer”.</a:t>
            </a:r>
            <a:endParaRPr/>
          </a:p>
          <a:p>
            <a:pPr indent="-298450" lvl="0" marL="457200" rtl="0" algn="l">
              <a:spcBef>
                <a:spcPts val="0"/>
              </a:spcBef>
              <a:spcAft>
                <a:spcPts val="0"/>
              </a:spcAft>
              <a:buSzPts val="1100"/>
              <a:buAutoNum type="arabicPeriod"/>
            </a:pPr>
            <a:r>
              <a:rPr lang="en-GB"/>
              <a:t>Choisir  “Présentation complète”</a:t>
            </a:r>
            <a:endParaRPr/>
          </a:p>
          <a:p>
            <a:pPr indent="-298450" lvl="0" marL="457200" rtl="0" algn="l">
              <a:spcBef>
                <a:spcPts val="0"/>
              </a:spcBef>
              <a:spcAft>
                <a:spcPts val="0"/>
              </a:spcAft>
              <a:buSzPts val="1100"/>
              <a:buAutoNum type="arabicPeriod"/>
            </a:pPr>
            <a:r>
              <a:rPr lang="en-GB"/>
              <a:t>Sauvegarder la présentation dans votre Drive.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df3209e9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df3209e9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La plupart des articles et livres de revues ont un DOI (Digital Object Identifier) qui leur est assigné. Ce lien unique est stable (il ne change pas avec le temps) et facilite la récupération d'une source pour les lecteurs.</a:t>
            </a:r>
            <a:endParaRPr/>
          </a:p>
          <a:p>
            <a:pPr indent="-298450" lvl="0" marL="457200" rtl="0" algn="l">
              <a:spcBef>
                <a:spcPts val="0"/>
              </a:spcBef>
              <a:spcAft>
                <a:spcPts val="0"/>
              </a:spcAft>
              <a:buSzPts val="1100"/>
              <a:buChar char="●"/>
            </a:pPr>
            <a:r>
              <a:rPr lang="en-GB"/>
              <a:t>Les DOI sont formatés de la même manière que les URL. La mention  « DOI : » n'est plus utilisée.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df3209e9f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df3209e9f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Pour les livres électroniques, le format, la plate-forme ou l'appareil (par exemple Kindle) n'est plus inclus dans la référence.</a:t>
            </a:r>
            <a:endParaRPr/>
          </a:p>
          <a:p>
            <a:pPr indent="-298450" lvl="0" marL="457200" rtl="0" algn="l">
              <a:spcBef>
                <a:spcPts val="0"/>
              </a:spcBef>
              <a:spcAft>
                <a:spcPts val="0"/>
              </a:spcAft>
              <a:buSzPts val="1100"/>
              <a:buChar char="●"/>
            </a:pPr>
            <a:r>
              <a:rPr lang="en-GB"/>
              <a:t>La maison d’édition est inclue dans la référence.</a:t>
            </a:r>
            <a:endParaRPr/>
          </a:p>
          <a:p>
            <a:pPr indent="-298450" lvl="0" marL="457200" rtl="0" algn="l">
              <a:spcBef>
                <a:spcPts val="0"/>
              </a:spcBef>
              <a:spcAft>
                <a:spcPts val="0"/>
              </a:spcAft>
              <a:buSzPts val="1100"/>
              <a:buChar char="●"/>
            </a:pPr>
            <a:r>
              <a:rPr lang="en-GB"/>
              <a:t>Le DOI est formaté conformément aux nouvelles directives de la septième édition.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df3209e9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df3209e9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Des directives claires sont fournies pour citer les contributeurs autres que les auteurs et les maisons d’édition.</a:t>
            </a:r>
            <a:endParaRPr/>
          </a:p>
          <a:p>
            <a:pPr indent="-298450" lvl="0" marL="457200" rtl="0" algn="l">
              <a:spcBef>
                <a:spcPts val="0"/>
              </a:spcBef>
              <a:spcAft>
                <a:spcPts val="0"/>
              </a:spcAft>
              <a:buSzPts val="1100"/>
              <a:buChar char="●"/>
            </a:pPr>
            <a:r>
              <a:rPr lang="en-GB"/>
              <a:t>Les contributeurs apparaissent dans la position d'auteur.</a:t>
            </a:r>
            <a:endParaRPr/>
          </a:p>
          <a:p>
            <a:pPr indent="-298450" lvl="0" marL="457200" rtl="0" algn="l">
              <a:spcBef>
                <a:spcPts val="0"/>
              </a:spcBef>
              <a:spcAft>
                <a:spcPts val="0"/>
              </a:spcAft>
              <a:buSzPts val="1100"/>
              <a:buChar char="●"/>
            </a:pPr>
            <a:r>
              <a:rPr lang="en-GB"/>
              <a:t>Le rôle du contributeur est ajouté entre parenthèses après son nom, par exemple : Jones, P. D. (Réalisateur).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7df3209e9f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df3209e9f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df3209e9f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df3209e9f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Dans la sixième édition, seule l'utilisation du Times New Roman était recommandée. Dans la septième édition, il y a plus de flexibilité concernant les polices.</a:t>
            </a:r>
            <a:endParaRPr/>
          </a:p>
          <a:p>
            <a:pPr indent="-298450" lvl="0" marL="457200" rtl="0" algn="l">
              <a:spcBef>
                <a:spcPts val="0"/>
              </a:spcBef>
              <a:spcAft>
                <a:spcPts val="0"/>
              </a:spcAft>
              <a:buSzPts val="1100"/>
              <a:buChar char="●"/>
            </a:pPr>
            <a:r>
              <a:rPr lang="en-GB"/>
              <a:t>La chose la plus importante est que la police doit être facile à lire pour tout le monde.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7df3209e9f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df3209e9f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7df3209e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df3209e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df3209e9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df3209e9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777e7257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77e7257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df3209e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df3209e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df3209e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df3209e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df3209e9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df3209e9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La ville de la maison d’édition </a:t>
            </a:r>
            <a:r>
              <a:rPr lang="en-GB"/>
              <a:t>n'apparaît</a:t>
            </a:r>
            <a:r>
              <a:rPr lang="en-GB"/>
              <a:t> plus dans la référence en bibliographie.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df3209e9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df3209e9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La citation de la source dans le texte des œuvres de trois auteurs ou plus est désormais raccourcie dès la première citation. Vous ne devez inclure que le nom du premier auteur suivi de « et al. ». (ce qui signifie « et autres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df3209e9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df3209e9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Les noms de famille et les initiales d'un maximum de 20 auteurs (au lieu de 7) doivent être fournis dans bibliographie.</a:t>
            </a:r>
            <a:endParaRPr/>
          </a:p>
          <a:p>
            <a:pPr indent="-298450" lvl="0" marL="457200" rtl="0" algn="l">
              <a:spcBef>
                <a:spcPts val="0"/>
              </a:spcBef>
              <a:spcAft>
                <a:spcPts val="0"/>
              </a:spcAft>
              <a:buSzPts val="1100"/>
              <a:buChar char="●"/>
            </a:pPr>
            <a:r>
              <a:rPr lang="en-GB"/>
              <a:t>Si une source est écrite par plus de 20 auteurs, seuls les 19 premiers auteurs et le dernier auteur sont inclus. Entre le 19e et le dernier auteur, vous placez des ellipses pour indiquer que les noms sont omis.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df3209e9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df3209e9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Les URL ne sont plus précédées de "Consulté sur", sauf si une date de récupération est nécessaire (par exemple pour les articles Wikipedia où le contenu change fréquemment).</a:t>
            </a:r>
            <a:endParaRPr/>
          </a:p>
          <a:p>
            <a:pPr indent="-298450" lvl="0" marL="457200" rtl="0" algn="l">
              <a:spcBef>
                <a:spcPts val="0"/>
              </a:spcBef>
              <a:spcAft>
                <a:spcPts val="0"/>
              </a:spcAft>
              <a:buSzPts val="1100"/>
              <a:buChar char="●"/>
            </a:pPr>
            <a:r>
              <a:rPr lang="en-GB"/>
              <a:t>Le nom du site est inclus (sauf s'il est le même que l'auteur).</a:t>
            </a:r>
            <a:endParaRPr/>
          </a:p>
          <a:p>
            <a:pPr indent="-298450" lvl="0" marL="457200" rtl="0" algn="l">
              <a:spcBef>
                <a:spcPts val="0"/>
              </a:spcBef>
              <a:spcAft>
                <a:spcPts val="0"/>
              </a:spcAft>
              <a:buSzPts val="1100"/>
              <a:buChar char="●"/>
            </a:pPr>
            <a:r>
              <a:rPr lang="en-GB"/>
              <a:t>Les titres des pages Internet sont en italique.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www.scribbr.fr/category/normes-apa/" TargetMode="External"/><Relationship Id="rId4" Type="http://schemas.openxmlformats.org/officeDocument/2006/relationships/hyperlink" Target="https://www.scribbr.fr/manuel-normes-apa/" TargetMode="External"/><Relationship Id="rId5" Type="http://schemas.openxmlformats.org/officeDocument/2006/relationships/hyperlink" Target="https://www.scribbr.fr/generateur-apa/" TargetMode="External"/><Relationship Id="rId6"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www.scribbr.fr/relecture-correction/" TargetMode="External"/><Relationship Id="rId4" Type="http://schemas.openxmlformats.org/officeDocument/2006/relationships/hyperlink" Target="https://www.scribbr.fr/logiciel-anti-plagiat/" TargetMode="External"/><Relationship Id="rId5" Type="http://schemas.openxmlformats.org/officeDocument/2006/relationships/hyperlink" Target="https://www.scribbr.fr/generateur-apa/" TargetMode="External"/><Relationship Id="rId6" Type="http://schemas.openxmlformats.org/officeDocument/2006/relationships/hyperlink" Target="https://www.scribbr.fr/ressources/" TargetMode="External"/><Relationship Id="rId7" Type="http://schemas.openxmlformats.org/officeDocument/2006/relationships/hyperlink" Target="https://www.scribbr.fr/ressour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www.scribbr.fr/manuel-normes-apa/"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Les normes APA</a:t>
            </a:r>
            <a:endParaRPr/>
          </a:p>
        </p:txBody>
      </p:sp>
      <p:sp>
        <p:nvSpPr>
          <p:cNvPr id="73" name="Google Shape;73;p2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Les principaux changements de la septième édition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4</a:t>
            </a:r>
            <a:r>
              <a:rPr lang="en-GB">
                <a:solidFill>
                  <a:schemeClr val="dk1"/>
                </a:solidFill>
              </a:rPr>
              <a:t>.	Les DOI sont formatés comme les URL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1" name="Google Shape;131;p32"/>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highlight>
                  <a:srgbClr val="F4CCCC"/>
                </a:highlight>
                <a:latin typeface="Times New Roman"/>
                <a:ea typeface="Times New Roman"/>
                <a:cs typeface="Times New Roman"/>
                <a:sym typeface="Times New Roman"/>
              </a:rPr>
              <a:t>doi:</a:t>
            </a:r>
            <a:r>
              <a:rPr lang="en-GB" sz="1400">
                <a:latin typeface="Times New Roman"/>
                <a:ea typeface="Times New Roman"/>
                <a:cs typeface="Times New Roman"/>
                <a:sym typeface="Times New Roman"/>
              </a:rPr>
              <a:t> 10.1080/02626667.2018.1560449</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highlight>
                  <a:srgbClr val="D9EAD3"/>
                </a:highlight>
                <a:latin typeface="Times New Roman"/>
                <a:ea typeface="Times New Roman"/>
                <a:cs typeface="Times New Roman"/>
                <a:sym typeface="Times New Roman"/>
              </a:rPr>
              <a:t>https://doi.org/</a:t>
            </a:r>
            <a:r>
              <a:rPr lang="en-GB" sz="1400">
                <a:latin typeface="Times New Roman"/>
                <a:ea typeface="Times New Roman"/>
                <a:cs typeface="Times New Roman"/>
                <a:sym typeface="Times New Roman"/>
              </a:rPr>
              <a:t>10.1080/02626667.2018.1560449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6.	Citer des livres électroniques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7" name="Google Shape;137;p33"/>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Brück, M. (2009). </a:t>
            </a:r>
            <a:r>
              <a:rPr i="1" lang="en-GB" sz="1400">
                <a:latin typeface="Times New Roman"/>
                <a:ea typeface="Times New Roman"/>
                <a:cs typeface="Times New Roman"/>
                <a:sym typeface="Times New Roman"/>
              </a:rPr>
              <a:t>Les femmes au début de l’astronomie britannique et irlandaise : étoiles et satellites</a:t>
            </a:r>
            <a:r>
              <a:rPr lang="en-GB" sz="1400">
                <a:latin typeface="Times New Roman"/>
                <a:ea typeface="Times New Roman"/>
                <a:cs typeface="Times New Roman"/>
                <a:sym typeface="Times New Roman"/>
              </a:rPr>
              <a:t> </a:t>
            </a:r>
            <a:r>
              <a:rPr lang="en-GB" sz="1400">
                <a:highlight>
                  <a:srgbClr val="F4CCCC"/>
                </a:highlight>
                <a:latin typeface="Times New Roman"/>
                <a:ea typeface="Times New Roman"/>
                <a:cs typeface="Times New Roman"/>
                <a:sym typeface="Times New Roman"/>
              </a:rPr>
              <a:t>[Kindle version]</a:t>
            </a:r>
            <a:r>
              <a:rPr lang="en-GB" sz="1400">
                <a:latin typeface="Times New Roman"/>
                <a:ea typeface="Times New Roman"/>
                <a:cs typeface="Times New Roman"/>
                <a:sym typeface="Times New Roman"/>
              </a:rPr>
              <a:t>. doi: 10.1007/978-90-481-2473-2</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Brück, M. (2009). </a:t>
            </a:r>
            <a:r>
              <a:rPr i="1" lang="en-GB" sz="1400">
                <a:latin typeface="Times New Roman"/>
                <a:ea typeface="Times New Roman"/>
                <a:cs typeface="Times New Roman"/>
                <a:sym typeface="Times New Roman"/>
              </a:rPr>
              <a:t>Les femmes au début de l’astronomie britannique et irlandaise : étoiles et satellites.</a:t>
            </a:r>
            <a:r>
              <a:rPr lang="en-GB" sz="1400">
                <a:latin typeface="Times New Roman"/>
                <a:ea typeface="Times New Roman"/>
                <a:cs typeface="Times New Roman"/>
                <a:sym typeface="Times New Roman"/>
              </a:rPr>
              <a:t> </a:t>
            </a:r>
            <a:r>
              <a:rPr lang="en-GB" sz="1400">
                <a:highlight>
                  <a:srgbClr val="D9EAD3"/>
                </a:highlight>
                <a:latin typeface="Times New Roman"/>
                <a:ea typeface="Times New Roman"/>
                <a:cs typeface="Times New Roman"/>
                <a:sym typeface="Times New Roman"/>
              </a:rPr>
              <a:t>Springer Nature</a:t>
            </a:r>
            <a:r>
              <a:rPr lang="en-GB" sz="1400">
                <a:latin typeface="Times New Roman"/>
                <a:ea typeface="Times New Roman"/>
                <a:cs typeface="Times New Roman"/>
                <a:sym typeface="Times New Roman"/>
              </a:rPr>
              <a:t>. https:/doi.org/10.1007/978-90-481-2473-2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3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7.	Contributeurs qui ne sont pas auteurs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143" name="Google Shape;143;p34"/>
          <p:cNvGraphicFramePr/>
          <p:nvPr/>
        </p:nvGraphicFramePr>
        <p:xfrm>
          <a:off x="2185463" y="1425800"/>
          <a:ext cx="3000000" cy="3000000"/>
        </p:xfrm>
        <a:graphic>
          <a:graphicData uri="http://schemas.openxmlformats.org/drawingml/2006/table">
            <a:tbl>
              <a:tblPr>
                <a:noFill/>
                <a:tableStyleId>{41DEE0CE-8205-45D3-9E6D-4A98D410C5AD}</a:tableStyleId>
              </a:tblPr>
              <a:tblGrid>
                <a:gridCol w="3147325"/>
                <a:gridCol w="2244475"/>
              </a:tblGrid>
              <a:tr h="381000">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T</a:t>
                      </a:r>
                      <a:r>
                        <a:rPr b="1" lang="en-GB">
                          <a:solidFill>
                            <a:schemeClr val="dk2"/>
                          </a:solidFill>
                          <a:latin typeface="Open Sans"/>
                          <a:ea typeface="Open Sans"/>
                          <a:cs typeface="Open Sans"/>
                          <a:sym typeface="Open Sans"/>
                        </a:rPr>
                        <a:t>ype de média</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Apparaît</a:t>
                      </a:r>
                      <a:r>
                        <a:rPr b="1" lang="en-GB">
                          <a:solidFill>
                            <a:schemeClr val="dk2"/>
                          </a:solidFill>
                          <a:latin typeface="Open Sans"/>
                          <a:ea typeface="Open Sans"/>
                          <a:cs typeface="Open Sans"/>
                          <a:sym typeface="Open Sans"/>
                        </a:rPr>
                        <a:t> comme auteur</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19050">
                      <a:solidFill>
                        <a:schemeClr val="dk2"/>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Film</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Réalisateur</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Série </a:t>
                      </a:r>
                      <a:r>
                        <a:rPr lang="en-GB">
                          <a:solidFill>
                            <a:schemeClr val="dk2"/>
                          </a:solidFill>
                          <a:latin typeface="Open Sans"/>
                          <a:ea typeface="Open Sans"/>
                          <a:cs typeface="Open Sans"/>
                          <a:sym typeface="Open Sans"/>
                        </a:rPr>
                        <a:t>TV </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Producteur(s) exécutif(s)</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Episode de p</a:t>
                      </a:r>
                      <a:r>
                        <a:rPr lang="en-GB">
                          <a:solidFill>
                            <a:schemeClr val="dk2"/>
                          </a:solidFill>
                          <a:latin typeface="Open Sans"/>
                          <a:ea typeface="Open Sans"/>
                          <a:cs typeface="Open Sans"/>
                          <a:sym typeface="Open Sans"/>
                        </a:rPr>
                        <a:t>odcast </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Présentateur</a:t>
                      </a:r>
                      <a:r>
                        <a:rPr lang="en-GB">
                          <a:solidFill>
                            <a:schemeClr val="dk2"/>
                          </a:solidFill>
                          <a:latin typeface="Open Sans"/>
                          <a:ea typeface="Open Sans"/>
                          <a:cs typeface="Open Sans"/>
                          <a:sym typeface="Open Sans"/>
                        </a:rPr>
                        <a:t> de l’épisode</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Webinar</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Instructeur</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Vidée de streaming en ligne</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Personne ou groupe qui met la vidéo en ligne</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Photographie/Photo</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Photographe</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35"/>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Mise en pahe</a:t>
            </a:r>
            <a:endParaRPr/>
          </a:p>
        </p:txBody>
      </p:sp>
      <p:sp>
        <p:nvSpPr>
          <p:cNvPr id="149" name="Google Shape;149;p35"/>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Des directives spécifiques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Plus de polices</a:t>
            </a:r>
            <a:endParaRPr/>
          </a:p>
        </p:txBody>
      </p:sp>
      <p:sp>
        <p:nvSpPr>
          <p:cNvPr id="155" name="Google Shape;155;p36"/>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Times New Roman (12 pt)</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Arial"/>
              <a:buChar char="✓"/>
            </a:pPr>
            <a:r>
              <a:rPr lang="en-GB" sz="1400">
                <a:latin typeface="Arial"/>
                <a:ea typeface="Arial"/>
                <a:cs typeface="Arial"/>
                <a:sym typeface="Arial"/>
              </a:rPr>
              <a:t>Arial (11pt)</a:t>
            </a:r>
            <a:endParaRPr sz="1400">
              <a:latin typeface="Arial"/>
              <a:ea typeface="Arial"/>
              <a:cs typeface="Arial"/>
              <a:sym typeface="Arial"/>
            </a:endParaRPr>
          </a:p>
          <a:p>
            <a:pPr indent="-317500" lvl="0" marL="457200" rtl="0" algn="l">
              <a:lnSpc>
                <a:spcPct val="150000"/>
              </a:lnSpc>
              <a:spcBef>
                <a:spcPts val="0"/>
              </a:spcBef>
              <a:spcAft>
                <a:spcPts val="0"/>
              </a:spcAft>
              <a:buClr>
                <a:schemeClr val="accent2"/>
              </a:buClr>
              <a:buSzPts val="1400"/>
              <a:buFont typeface="Georgia"/>
              <a:buChar char="✓"/>
            </a:pPr>
            <a:r>
              <a:rPr lang="en-GB" sz="1400">
                <a:latin typeface="Georgia"/>
                <a:ea typeface="Georgia"/>
                <a:cs typeface="Georgia"/>
                <a:sym typeface="Georgia"/>
              </a:rPr>
              <a:t>Georgia (11pt)</a:t>
            </a:r>
            <a:endParaRPr sz="1400">
              <a:latin typeface="Georgia"/>
              <a:ea typeface="Georgia"/>
              <a:cs typeface="Georgia"/>
              <a:sym typeface="Georgia"/>
            </a:endParaRPr>
          </a:p>
          <a:p>
            <a:pPr indent="-317500" lvl="0" marL="457200" rtl="0" algn="l">
              <a:lnSpc>
                <a:spcPct val="150000"/>
              </a:lnSpc>
              <a:spcBef>
                <a:spcPts val="0"/>
              </a:spcBef>
              <a:spcAft>
                <a:spcPts val="0"/>
              </a:spcAft>
              <a:buClr>
                <a:schemeClr val="accent2"/>
              </a:buClr>
              <a:buSzPts val="1400"/>
              <a:buFont typeface="Calibri"/>
              <a:buChar char="✓"/>
            </a:pPr>
            <a:r>
              <a:rPr lang="en-GB" sz="1400">
                <a:latin typeface="Calibri"/>
                <a:ea typeface="Calibri"/>
                <a:cs typeface="Calibri"/>
                <a:sym typeface="Calibri"/>
              </a:rPr>
              <a:t>Calibri (11pt)</a:t>
            </a:r>
            <a:endParaRPr sz="1400">
              <a:latin typeface="Calibri"/>
              <a:ea typeface="Calibri"/>
              <a:cs typeface="Calibri"/>
              <a:sym typeface="Calibri"/>
            </a:endParaRPr>
          </a:p>
          <a:p>
            <a:pPr indent="-317500" lvl="0" marL="457200" rtl="0" algn="l">
              <a:lnSpc>
                <a:spcPct val="150000"/>
              </a:lnSpc>
              <a:spcBef>
                <a:spcPts val="0"/>
              </a:spcBef>
              <a:spcAft>
                <a:spcPts val="0"/>
              </a:spcAft>
              <a:buClr>
                <a:schemeClr val="accent2"/>
              </a:buClr>
              <a:buSzPts val="1400"/>
              <a:buFont typeface="Lucida Sans"/>
              <a:buChar char="✓"/>
            </a:pPr>
            <a:r>
              <a:rPr lang="en-GB" sz="1400">
                <a:latin typeface="Lucida Sans"/>
                <a:ea typeface="Lucida Sans"/>
                <a:cs typeface="Lucida Sans"/>
                <a:sym typeface="Lucida Sans"/>
              </a:rPr>
              <a:t>Lucida Sans Unicode (10pt)</a:t>
            </a:r>
            <a:endParaRPr sz="1400">
              <a:latin typeface="Lucida Sans"/>
              <a:ea typeface="Lucida Sans"/>
              <a:cs typeface="Lucida Sans"/>
              <a:sym typeface="Lucid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De nouveaux formats pour les titres</a:t>
            </a:r>
            <a:endParaRPr/>
          </a:p>
        </p:txBody>
      </p:sp>
      <p:graphicFrame>
        <p:nvGraphicFramePr>
          <p:cNvPr id="161" name="Google Shape;161;p37"/>
          <p:cNvGraphicFramePr/>
          <p:nvPr/>
        </p:nvGraphicFramePr>
        <p:xfrm>
          <a:off x="1743138" y="1329525"/>
          <a:ext cx="3000000" cy="3000000"/>
        </p:xfrm>
        <a:graphic>
          <a:graphicData uri="http://schemas.openxmlformats.org/drawingml/2006/table">
            <a:tbl>
              <a:tblPr>
                <a:noFill/>
                <a:tableStyleId>{41DEE0CE-8205-45D3-9E6D-4A98D410C5AD}</a:tableStyleId>
              </a:tblPr>
              <a:tblGrid>
                <a:gridCol w="872125"/>
                <a:gridCol w="4785600"/>
              </a:tblGrid>
              <a:tr h="381000">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Niveau</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Format</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19050">
                      <a:solidFill>
                        <a:schemeClr val="dk2"/>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GB">
                          <a:solidFill>
                            <a:schemeClr val="dk2"/>
                          </a:solidFill>
                          <a:latin typeface="Open Sans"/>
                          <a:ea typeface="Open Sans"/>
                          <a:cs typeface="Open Sans"/>
                          <a:sym typeface="Open Sans"/>
                        </a:rPr>
                        <a:t>1</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dk2"/>
                          </a:solidFill>
                          <a:latin typeface="Open Sans"/>
                          <a:ea typeface="Open Sans"/>
                          <a:cs typeface="Open Sans"/>
                          <a:sym typeface="Open Sans"/>
                        </a:rPr>
                        <a:t>Centré et gras</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GB">
                          <a:solidFill>
                            <a:schemeClr val="dk2"/>
                          </a:solidFill>
                          <a:latin typeface="Open Sans"/>
                          <a:ea typeface="Open Sans"/>
                          <a:cs typeface="Open Sans"/>
                          <a:sym typeface="Open Sans"/>
                        </a:rPr>
                        <a:t>2</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Aligné à gauche et gras</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GB">
                          <a:solidFill>
                            <a:schemeClr val="dk2"/>
                          </a:solidFill>
                          <a:latin typeface="Open Sans"/>
                          <a:ea typeface="Open Sans"/>
                          <a:cs typeface="Open Sans"/>
                          <a:sym typeface="Open Sans"/>
                        </a:rPr>
                        <a:t>3</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b="1" i="1" lang="en-GB">
                          <a:solidFill>
                            <a:schemeClr val="dk2"/>
                          </a:solidFill>
                          <a:latin typeface="Open Sans"/>
                          <a:ea typeface="Open Sans"/>
                          <a:cs typeface="Open Sans"/>
                          <a:sym typeface="Open Sans"/>
                        </a:rPr>
                        <a:t>Aligné à gauche, gras et en italique</a:t>
                      </a:r>
                      <a:endParaRPr b="1" i="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GB">
                          <a:solidFill>
                            <a:schemeClr val="dk2"/>
                          </a:solidFill>
                          <a:latin typeface="Open Sans"/>
                          <a:ea typeface="Open Sans"/>
                          <a:cs typeface="Open Sans"/>
                          <a:sym typeface="Open Sans"/>
                        </a:rPr>
                        <a:t>4</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      Indenté</a:t>
                      </a:r>
                      <a:r>
                        <a:rPr b="1" lang="en-GB">
                          <a:solidFill>
                            <a:schemeClr val="dk2"/>
                          </a:solidFill>
                          <a:latin typeface="Open Sans"/>
                          <a:ea typeface="Open Sans"/>
                          <a:cs typeface="Open Sans"/>
                          <a:sym typeface="Open Sans"/>
                        </a:rPr>
                        <a:t>, gras et un point final. </a:t>
                      </a:r>
                      <a:r>
                        <a:rPr lang="en-GB">
                          <a:solidFill>
                            <a:schemeClr val="dk2"/>
                          </a:solidFill>
                          <a:latin typeface="Open Sans"/>
                          <a:ea typeface="Open Sans"/>
                          <a:cs typeface="Open Sans"/>
                          <a:sym typeface="Open Sans"/>
                        </a:rPr>
                        <a:t>Le texte commence sur la même ligne.</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GB">
                          <a:solidFill>
                            <a:schemeClr val="dk2"/>
                          </a:solidFill>
                          <a:latin typeface="Open Sans"/>
                          <a:ea typeface="Open Sans"/>
                          <a:cs typeface="Open Sans"/>
                          <a:sym typeface="Open Sans"/>
                        </a:rPr>
                        <a:t>5</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     </a:t>
                      </a:r>
                      <a:r>
                        <a:rPr b="1" i="1" lang="en-GB">
                          <a:solidFill>
                            <a:schemeClr val="dk2"/>
                          </a:solidFill>
                          <a:latin typeface="Open Sans"/>
                          <a:ea typeface="Open Sans"/>
                          <a:cs typeface="Open Sans"/>
                          <a:sym typeface="Open Sans"/>
                        </a:rPr>
                        <a:t> Indenté, gras, italique et un point final. </a:t>
                      </a:r>
                      <a:r>
                        <a:rPr lang="en-GB">
                          <a:solidFill>
                            <a:schemeClr val="dk2"/>
                          </a:solidFill>
                          <a:latin typeface="Open Sans"/>
                          <a:ea typeface="Open Sans"/>
                          <a:cs typeface="Open Sans"/>
                          <a:sym typeface="Open Sans"/>
                        </a:rPr>
                        <a:t>Le texte commence sur la même ligne.</a:t>
                      </a:r>
                      <a:endParaRPr>
                        <a:solidFill>
                          <a:schemeClr val="dk2"/>
                        </a:solidFill>
                        <a:latin typeface="Open Sans"/>
                        <a:ea typeface="Open Sans"/>
                        <a:cs typeface="Open Sans"/>
                        <a:sym typeface="Open Sans"/>
                      </a:endParaRPr>
                    </a:p>
                    <a:p>
                      <a:pPr indent="0" lvl="0" marL="0" rtl="0" algn="l">
                        <a:spcBef>
                          <a:spcPts val="0"/>
                        </a:spcBef>
                        <a:spcAft>
                          <a:spcPts val="0"/>
                        </a:spcAft>
                        <a:buNone/>
                      </a:pPr>
                      <a:r>
                        <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8"/>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Ressources recommandées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ressources de Scribbr</a:t>
            </a:r>
            <a:endParaRPr/>
          </a:p>
        </p:txBody>
      </p:sp>
      <p:sp>
        <p:nvSpPr>
          <p:cNvPr id="172" name="Google Shape;172;p39"/>
          <p:cNvSpPr txBox="1"/>
          <p:nvPr>
            <p:ph idx="1" type="body"/>
          </p:nvPr>
        </p:nvSpPr>
        <p:spPr>
          <a:xfrm>
            <a:off x="934075" y="1418175"/>
            <a:ext cx="4139400" cy="3150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Nos articles sur les normes APA</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Notre manuel APA en français</a:t>
            </a:r>
            <a:endParaRPr/>
          </a:p>
          <a:p>
            <a:pPr indent="-342900" lvl="0" marL="457200" rtl="0" algn="l">
              <a:lnSpc>
                <a:spcPct val="150000"/>
              </a:lnSpc>
              <a:spcBef>
                <a:spcPts val="0"/>
              </a:spcBef>
              <a:spcAft>
                <a:spcPts val="0"/>
              </a:spcAft>
              <a:buSzPts val="1800"/>
              <a:buChar char="●"/>
            </a:pPr>
            <a:r>
              <a:rPr lang="en-GB" u="sng">
                <a:solidFill>
                  <a:schemeClr val="hlink"/>
                </a:solidFill>
                <a:hlinkClick r:id="rId5"/>
              </a:rPr>
              <a:t>Notre Générateur de sources APA</a:t>
            </a:r>
            <a:endParaRPr/>
          </a:p>
        </p:txBody>
      </p:sp>
      <p:pic>
        <p:nvPicPr>
          <p:cNvPr id="173" name="Google Shape;173;p39"/>
          <p:cNvPicPr preferRelativeResize="0"/>
          <p:nvPr/>
        </p:nvPicPr>
        <p:blipFill>
          <a:blip r:embed="rId6">
            <a:alphaModFix/>
          </a:blip>
          <a:stretch>
            <a:fillRect/>
          </a:stretch>
        </p:blipFill>
        <p:spPr>
          <a:xfrm>
            <a:off x="5189225" y="889125"/>
            <a:ext cx="2996410" cy="382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4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 manuel APA en anglais</a:t>
            </a:r>
            <a:endParaRPr/>
          </a:p>
        </p:txBody>
      </p:sp>
      <p:pic>
        <p:nvPicPr>
          <p:cNvPr id="179" name="Google Shape;179;p40"/>
          <p:cNvPicPr preferRelativeResize="0"/>
          <p:nvPr/>
        </p:nvPicPr>
        <p:blipFill>
          <a:blip r:embed="rId3">
            <a:alphaModFix/>
          </a:blip>
          <a:stretch>
            <a:fillRect/>
          </a:stretch>
        </p:blipFill>
        <p:spPr>
          <a:xfrm>
            <a:off x="2680900" y="1539325"/>
            <a:ext cx="2171150" cy="3095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Salut</a:t>
            </a:r>
            <a:r>
              <a:rPr lang="en-GB"/>
              <a:t>, nous c’est Scribbr </a:t>
            </a:r>
            <a:r>
              <a:rPr lang="en-GB"/>
              <a:t>👋</a:t>
            </a:r>
            <a:endParaRPr/>
          </a:p>
        </p:txBody>
      </p:sp>
      <p:sp>
        <p:nvSpPr>
          <p:cNvPr id="185" name="Google Shape;185;p41"/>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Nous sommes une équipe de 60 personnes à Amsterdam, et nous travaillons en partenariat avec plus de 500 correcteurs indépendants à travers le monde pour aider les étudiants à obtenir leur diplôme et à devenir de meilleurs écrivains universitaires.</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Chaque jour, nous travaillons dur sur notre </a:t>
            </a:r>
            <a:r>
              <a:rPr lang="en-GB" sz="1400" u="sng">
                <a:solidFill>
                  <a:schemeClr val="hlink"/>
                </a:solidFill>
                <a:latin typeface="Arial"/>
                <a:ea typeface="Arial"/>
                <a:cs typeface="Arial"/>
                <a:sym typeface="Arial"/>
                <a:hlinkClick r:id="rId3"/>
              </a:rPr>
              <a:t>service de relecture et correction</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4"/>
              </a:rPr>
              <a:t>logiciel anti-plagiat,</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5"/>
              </a:rPr>
              <a:t>générateur de sources APA</a:t>
            </a:r>
            <a:r>
              <a:rPr lang="en-GB" sz="1400">
                <a:solidFill>
                  <a:srgbClr val="15204F"/>
                </a:solidFill>
                <a:latin typeface="Arial"/>
                <a:ea typeface="Arial"/>
                <a:cs typeface="Arial"/>
                <a:sym typeface="Arial"/>
              </a:rPr>
              <a:t> et nos </a:t>
            </a:r>
            <a:r>
              <a:rPr lang="en-GB" sz="1400" u="sng">
                <a:solidFill>
                  <a:schemeClr val="hlink"/>
                </a:solidFill>
                <a:latin typeface="Arial"/>
                <a:ea typeface="Arial"/>
                <a:cs typeface="Arial"/>
                <a:sym typeface="Arial"/>
                <a:hlinkClick r:id="rId6"/>
              </a:rPr>
              <a:t>ressources</a:t>
            </a:r>
            <a:r>
              <a:rPr lang="en-GB" sz="1400" u="sng">
                <a:solidFill>
                  <a:schemeClr val="hlink"/>
                </a:solidFill>
                <a:latin typeface="Arial"/>
                <a:ea typeface="Arial"/>
                <a:cs typeface="Arial"/>
                <a:sym typeface="Arial"/>
                <a:hlinkClick r:id="rId7"/>
              </a:rPr>
              <a:t> universitaires.</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manuels APA</a:t>
            </a:r>
            <a:endParaRPr/>
          </a:p>
        </p:txBody>
      </p:sp>
      <p:pic>
        <p:nvPicPr>
          <p:cNvPr id="79" name="Google Shape;79;p24"/>
          <p:cNvPicPr preferRelativeResize="0"/>
          <p:nvPr/>
        </p:nvPicPr>
        <p:blipFill>
          <a:blip r:embed="rId3">
            <a:alphaModFix/>
          </a:blip>
          <a:stretch>
            <a:fillRect/>
          </a:stretch>
        </p:blipFill>
        <p:spPr>
          <a:xfrm>
            <a:off x="4664675" y="1470413"/>
            <a:ext cx="1673000" cy="2202675"/>
          </a:xfrm>
          <a:prstGeom prst="rect">
            <a:avLst/>
          </a:prstGeom>
          <a:noFill/>
          <a:ln>
            <a:noFill/>
          </a:ln>
        </p:spPr>
      </p:pic>
      <p:pic>
        <p:nvPicPr>
          <p:cNvPr id="80" name="Google Shape;80;p24" title="APA 6th edition"/>
          <p:cNvPicPr preferRelativeResize="0"/>
          <p:nvPr/>
        </p:nvPicPr>
        <p:blipFill>
          <a:blip r:embed="rId4">
            <a:alphaModFix/>
          </a:blip>
          <a:stretch>
            <a:fillRect/>
          </a:stretch>
        </p:blipFill>
        <p:spPr>
          <a:xfrm>
            <a:off x="2519425" y="1470413"/>
            <a:ext cx="1415994" cy="2202675"/>
          </a:xfrm>
          <a:prstGeom prst="rect">
            <a:avLst/>
          </a:prstGeom>
          <a:noFill/>
          <a:ln>
            <a:noFill/>
          </a:ln>
        </p:spPr>
      </p:pic>
      <p:sp>
        <p:nvSpPr>
          <p:cNvPr id="81" name="Google Shape;81;p24"/>
          <p:cNvSpPr txBox="1"/>
          <p:nvPr/>
        </p:nvSpPr>
        <p:spPr>
          <a:xfrm>
            <a:off x="2519425" y="3747875"/>
            <a:ext cx="1416000" cy="7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2"/>
                </a:solidFill>
                <a:latin typeface="Open Sans"/>
                <a:ea typeface="Open Sans"/>
                <a:cs typeface="Open Sans"/>
                <a:sym typeface="Open Sans"/>
              </a:rPr>
              <a:t>Sixième édition</a:t>
            </a:r>
            <a:br>
              <a:rPr lang="en-GB" sz="1200">
                <a:solidFill>
                  <a:schemeClr val="dk2"/>
                </a:solidFill>
                <a:latin typeface="Open Sans"/>
                <a:ea typeface="Open Sans"/>
                <a:cs typeface="Open Sans"/>
                <a:sym typeface="Open Sans"/>
              </a:rPr>
            </a:br>
            <a:r>
              <a:rPr lang="en-GB" sz="1200">
                <a:solidFill>
                  <a:schemeClr val="dk2"/>
                </a:solidFill>
                <a:latin typeface="Open Sans"/>
                <a:ea typeface="Open Sans"/>
                <a:cs typeface="Open Sans"/>
                <a:sym typeface="Open Sans"/>
              </a:rPr>
              <a:t>(2009)</a:t>
            </a:r>
            <a:endParaRPr sz="1200">
              <a:solidFill>
                <a:schemeClr val="dk2"/>
              </a:solidFill>
              <a:latin typeface="Open Sans"/>
              <a:ea typeface="Open Sans"/>
              <a:cs typeface="Open Sans"/>
              <a:sym typeface="Open Sans"/>
            </a:endParaRPr>
          </a:p>
        </p:txBody>
      </p:sp>
      <p:sp>
        <p:nvSpPr>
          <p:cNvPr id="82" name="Google Shape;82;p24"/>
          <p:cNvSpPr txBox="1"/>
          <p:nvPr/>
        </p:nvSpPr>
        <p:spPr>
          <a:xfrm>
            <a:off x="4793175" y="3747875"/>
            <a:ext cx="1416000" cy="7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2"/>
                </a:solidFill>
                <a:latin typeface="Open Sans"/>
                <a:ea typeface="Open Sans"/>
                <a:cs typeface="Open Sans"/>
                <a:sym typeface="Open Sans"/>
              </a:rPr>
              <a:t>Septième édition</a:t>
            </a:r>
            <a:endParaRPr sz="1200">
              <a:solidFill>
                <a:schemeClr val="dk2"/>
              </a:solidFill>
              <a:latin typeface="Open Sans"/>
              <a:ea typeface="Open Sans"/>
              <a:cs typeface="Open Sans"/>
              <a:sym typeface="Open Sans"/>
            </a:endParaRPr>
          </a:p>
          <a:p>
            <a:pPr indent="0" lvl="0" marL="0" rtl="0" algn="ctr">
              <a:spcBef>
                <a:spcPts val="0"/>
              </a:spcBef>
              <a:spcAft>
                <a:spcPts val="0"/>
              </a:spcAft>
              <a:buNone/>
            </a:pPr>
            <a:r>
              <a:rPr lang="en-GB" sz="1200">
                <a:solidFill>
                  <a:schemeClr val="dk2"/>
                </a:solidFill>
                <a:latin typeface="Open Sans"/>
                <a:ea typeface="Open Sans"/>
                <a:cs typeface="Open Sans"/>
                <a:sym typeface="Open Sans"/>
              </a:rPr>
              <a:t>(octobre 2019)</a:t>
            </a:r>
            <a:endParaRPr sz="1200">
              <a:solidFill>
                <a:schemeClr val="dk2"/>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4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Comment utiliser cette présentation ?</a:t>
            </a:r>
            <a:endParaRPr/>
          </a:p>
        </p:txBody>
      </p:sp>
      <p:sp>
        <p:nvSpPr>
          <p:cNvPr id="191" name="Google Shape;191;p42"/>
          <p:cNvSpPr txBox="1"/>
          <p:nvPr>
            <p:ph idx="1" type="body"/>
          </p:nvPr>
        </p:nvSpPr>
        <p:spPr>
          <a:xfrm>
            <a:off x="934075" y="1152475"/>
            <a:ext cx="72000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Cette présentation peut être librement utilisée pour éduquer les étudiants sur les changements de la septième édition du manuel de publication de l'APA. Vous pouvez :</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rgbClr val="15204F"/>
                </a:solidFill>
                <a:latin typeface="Arial"/>
                <a:ea typeface="Arial"/>
                <a:cs typeface="Arial"/>
                <a:sym typeface="Arial"/>
              </a:rPr>
              <a:t>Affichez cette présentation dans un environnement de classe</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rgbClr val="15204F"/>
                </a:solidFill>
                <a:latin typeface="Arial"/>
                <a:ea typeface="Arial"/>
                <a:cs typeface="Arial"/>
                <a:sym typeface="Arial"/>
              </a:rPr>
              <a:t>Modifier ou supprimer des diapositives</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rgbClr val="15204F"/>
                </a:solidFill>
                <a:latin typeface="Arial"/>
                <a:ea typeface="Arial"/>
                <a:cs typeface="Arial"/>
                <a:sym typeface="Arial"/>
              </a:rPr>
              <a:t>Distribuez cette présentation sur papier ou dans des environnements d'étudiants privés (par exemple, Moodle, BlackBoard, Google Classroom, etc.)</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solidFill>
                  <a:srgbClr val="15204F"/>
                </a:solidFill>
                <a:latin typeface="Arial"/>
                <a:ea typeface="Arial"/>
                <a:cs typeface="Arial"/>
                <a:sym typeface="Arial"/>
              </a:rPr>
              <a:t>Merci de rendre hommage à Scribbr pour la création de cette ressource.</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Des questions ou des commentaires ? Envoyez un e-mail à justine@scribbr.com et nous vous contacterons !</a:t>
            </a:r>
            <a:endParaRPr sz="1400">
              <a:solidFill>
                <a:srgbClr val="15204F"/>
              </a:solidFill>
              <a:latin typeface="Arial"/>
              <a:ea typeface="Arial"/>
              <a:cs typeface="Arial"/>
              <a:sym typeface="Arial"/>
            </a:endParaRPr>
          </a:p>
          <a:p>
            <a:pPr indent="0" lvl="0" marL="0" rtl="0" algn="l">
              <a:spcBef>
                <a:spcPts val="0"/>
              </a:spcBef>
              <a:spcAft>
                <a:spcPts val="1600"/>
              </a:spcAft>
              <a:buNone/>
            </a:pPr>
            <a:r>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 manuel APA en français de SCribbr</a:t>
            </a:r>
            <a:endParaRPr/>
          </a:p>
        </p:txBody>
      </p:sp>
      <p:sp>
        <p:nvSpPr>
          <p:cNvPr id="88" name="Google Shape;88;p25"/>
          <p:cNvSpPr txBox="1"/>
          <p:nvPr/>
        </p:nvSpPr>
        <p:spPr>
          <a:xfrm>
            <a:off x="4451100" y="1475425"/>
            <a:ext cx="3357600" cy="2453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Manuel basé sur les normes APA de la septième édition</a:t>
            </a:r>
            <a:endParaRPr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100 % gratuit</a:t>
            </a:r>
            <a:endParaRPr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Des exemples clairs</a:t>
            </a:r>
            <a:endParaRPr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Disponible en ligne</a:t>
            </a:r>
            <a:endParaRPr sz="12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0"/>
              </a:spcBef>
              <a:spcAft>
                <a:spcPts val="0"/>
              </a:spcAft>
              <a:buNone/>
            </a:pPr>
            <a:r>
              <a:rPr lang="en-GB" sz="1200">
                <a:solidFill>
                  <a:schemeClr val="dk2"/>
                </a:solidFill>
                <a:latin typeface="Open Sans"/>
                <a:ea typeface="Open Sans"/>
                <a:cs typeface="Open Sans"/>
                <a:sym typeface="Open Sans"/>
              </a:rPr>
              <a:t>Vous pouvez le télécharger </a:t>
            </a:r>
            <a:r>
              <a:rPr lang="en-GB" sz="1200" u="sng">
                <a:solidFill>
                  <a:schemeClr val="hlink"/>
                </a:solidFill>
                <a:latin typeface="Open Sans"/>
                <a:ea typeface="Open Sans"/>
                <a:cs typeface="Open Sans"/>
                <a:sym typeface="Open Sans"/>
                <a:hlinkClick r:id="rId3"/>
              </a:rPr>
              <a:t>ici</a:t>
            </a:r>
            <a:r>
              <a:rPr lang="en-GB" sz="1200">
                <a:solidFill>
                  <a:schemeClr val="dk2"/>
                </a:solidFill>
                <a:latin typeface="Open Sans"/>
                <a:ea typeface="Open Sans"/>
                <a:cs typeface="Open Sans"/>
                <a:sym typeface="Open Sans"/>
              </a:rPr>
              <a:t> !</a:t>
            </a:r>
            <a:endParaRPr sz="1200">
              <a:solidFill>
                <a:schemeClr val="dk2"/>
              </a:solidFill>
              <a:latin typeface="Open Sans"/>
              <a:ea typeface="Open Sans"/>
              <a:cs typeface="Open Sans"/>
              <a:sym typeface="Open Sans"/>
            </a:endParaRPr>
          </a:p>
        </p:txBody>
      </p:sp>
      <p:pic>
        <p:nvPicPr>
          <p:cNvPr id="89" name="Google Shape;89;p25"/>
          <p:cNvPicPr preferRelativeResize="0"/>
          <p:nvPr/>
        </p:nvPicPr>
        <p:blipFill>
          <a:blip r:embed="rId4">
            <a:alphaModFix/>
          </a:blip>
          <a:stretch>
            <a:fillRect/>
          </a:stretch>
        </p:blipFill>
        <p:spPr>
          <a:xfrm>
            <a:off x="1044025" y="1017725"/>
            <a:ext cx="2996410" cy="382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2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Qu’est-ce qui a changé ?</a:t>
            </a:r>
            <a:endParaRPr/>
          </a:p>
        </p:txBody>
      </p:sp>
      <p:sp>
        <p:nvSpPr>
          <p:cNvPr id="95" name="Google Shape;95;p26"/>
          <p:cNvSpPr txBox="1"/>
          <p:nvPr>
            <p:ph idx="1" type="body"/>
          </p:nvPr>
        </p:nvSpPr>
        <p:spPr>
          <a:xfrm>
            <a:off x="934075" y="1152475"/>
            <a:ext cx="64347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De meilleures directives pour citer les médias et réseaux sociaux en ligne.</a:t>
            </a:r>
            <a:endParaRPr/>
          </a:p>
          <a:p>
            <a:pPr indent="-342900" lvl="0" marL="457200" rtl="0" algn="l">
              <a:lnSpc>
                <a:spcPct val="150000"/>
              </a:lnSpc>
              <a:spcBef>
                <a:spcPts val="0"/>
              </a:spcBef>
              <a:spcAft>
                <a:spcPts val="0"/>
              </a:spcAft>
              <a:buSzPts val="1800"/>
              <a:buChar char="●"/>
            </a:pPr>
            <a:r>
              <a:rPr lang="en-GB"/>
              <a:t>De nouvelles indications de mises en page.</a:t>
            </a:r>
            <a:endParaRPr/>
          </a:p>
          <a:p>
            <a:pPr indent="-342900" lvl="0" marL="457200" rtl="0" algn="l">
              <a:lnSpc>
                <a:spcPct val="150000"/>
              </a:lnSpc>
              <a:spcBef>
                <a:spcPts val="0"/>
              </a:spcBef>
              <a:spcAft>
                <a:spcPts val="0"/>
              </a:spcAft>
              <a:buSzPts val="1800"/>
              <a:buChar char="●"/>
            </a:pPr>
            <a:r>
              <a:rPr lang="en-GB"/>
              <a:t>Des changements mineurs dans la façon de citer les sources.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7"/>
          <p:cNvSpPr txBox="1"/>
          <p:nvPr>
            <p:ph type="ctrTitle"/>
          </p:nvPr>
        </p:nvSpPr>
        <p:spPr>
          <a:xfrm>
            <a:off x="972008" y="11306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Citer ses sources</a:t>
            </a:r>
            <a:endParaRPr/>
          </a:p>
        </p:txBody>
      </p:sp>
      <p:sp>
        <p:nvSpPr>
          <p:cNvPr id="101" name="Google Shape;101;p27"/>
          <p:cNvSpPr txBox="1"/>
          <p:nvPr>
            <p:ph idx="1" type="subTitle"/>
          </p:nvPr>
        </p:nvSpPr>
        <p:spPr>
          <a:xfrm>
            <a:off x="972000" y="32202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Sept changements importants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Le lieu de </a:t>
            </a:r>
            <a:r>
              <a:rPr lang="en-GB"/>
              <a:t>publication</a:t>
            </a:r>
            <a:r>
              <a:rPr lang="en-GB"/>
              <a:t> </a:t>
            </a:r>
            <a:r>
              <a:rPr lang="en-GB"/>
              <a:t>n'apparaît</a:t>
            </a:r>
            <a:r>
              <a:rPr lang="en-GB"/>
              <a:t> plus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7" name="Google Shape;107;p28"/>
          <p:cNvSpPr txBox="1"/>
          <p:nvPr>
            <p:ph idx="1" type="body"/>
          </p:nvPr>
        </p:nvSpPr>
        <p:spPr>
          <a:xfrm>
            <a:off x="934075" y="1418175"/>
            <a:ext cx="7200000" cy="9837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Flaubert, G. (2012). </a:t>
            </a:r>
            <a:r>
              <a:rPr i="1" lang="en-GB" sz="1400">
                <a:latin typeface="Times New Roman"/>
                <a:ea typeface="Times New Roman"/>
                <a:cs typeface="Times New Roman"/>
                <a:sym typeface="Times New Roman"/>
              </a:rPr>
              <a:t>Madame Bovary.</a:t>
            </a:r>
            <a:r>
              <a:rPr lang="en-GB" sz="1400">
                <a:latin typeface="Times New Roman"/>
                <a:ea typeface="Times New Roman"/>
                <a:cs typeface="Times New Roman"/>
                <a:sym typeface="Times New Roman"/>
              </a:rPr>
              <a:t> </a:t>
            </a:r>
            <a:r>
              <a:rPr lang="en-GB" sz="1400">
                <a:highlight>
                  <a:srgbClr val="F4CCCC"/>
                </a:highlight>
                <a:latin typeface="Times New Roman"/>
                <a:ea typeface="Times New Roman"/>
                <a:cs typeface="Times New Roman"/>
                <a:sym typeface="Times New Roman"/>
              </a:rPr>
              <a:t>Londres</a:t>
            </a:r>
            <a:r>
              <a:rPr lang="en-GB" sz="1400">
                <a:latin typeface="Times New Roman"/>
                <a:ea typeface="Times New Roman"/>
                <a:cs typeface="Times New Roman"/>
                <a:sym typeface="Times New Roman"/>
              </a:rPr>
              <a:t> : Penguin Classics.</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Flaubert, G. (2012). </a:t>
            </a:r>
            <a:r>
              <a:rPr i="1" lang="en-GB" sz="1400">
                <a:latin typeface="Times New Roman"/>
                <a:ea typeface="Times New Roman"/>
                <a:cs typeface="Times New Roman"/>
                <a:sym typeface="Times New Roman"/>
              </a:rPr>
              <a:t>Madame Bovary.</a:t>
            </a:r>
            <a:r>
              <a:rPr lang="en-GB" sz="1400">
                <a:latin typeface="Times New Roman"/>
                <a:ea typeface="Times New Roman"/>
                <a:cs typeface="Times New Roman"/>
                <a:sym typeface="Times New Roman"/>
              </a:rPr>
              <a:t> Penguin Classics.</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2.	Les sources dans le texte sont plus courtes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3" name="Google Shape;113;p29"/>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(Canut, Danos, </a:t>
            </a:r>
            <a:r>
              <a:rPr lang="en-GB" sz="1400">
                <a:highlight>
                  <a:srgbClr val="F4CCCC"/>
                </a:highlight>
                <a:latin typeface="Times New Roman"/>
                <a:ea typeface="Times New Roman"/>
                <a:cs typeface="Times New Roman"/>
                <a:sym typeface="Times New Roman"/>
              </a:rPr>
              <a:t>Him-Aquilli et Panis</a:t>
            </a:r>
            <a:r>
              <a:rPr lang="en-GB" sz="1400">
                <a:latin typeface="Times New Roman"/>
                <a:ea typeface="Times New Roman"/>
                <a:cs typeface="Times New Roman"/>
                <a:sym typeface="Times New Roman"/>
              </a:rPr>
              <a:t>, 2018)</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(Canut et al., 2018)</a:t>
            </a:r>
            <a:endParaRPr>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3</a:t>
            </a:r>
            <a:r>
              <a:rPr lang="en-GB">
                <a:solidFill>
                  <a:schemeClr val="dk1"/>
                </a:solidFill>
              </a:rPr>
              <a:t>.	Il faut citer jusqu’à 20 auteurs en bibliographie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9" name="Google Shape;119;p30"/>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Miller, T. C., Brown, M. J., Wilson, G. L., Evans, B. B., Kelly, R. S., Turner, S. T., </a:t>
            </a:r>
            <a:r>
              <a:rPr lang="en-GB" sz="1400">
                <a:highlight>
                  <a:srgbClr val="F4CCCC"/>
                </a:highlight>
                <a:latin typeface="Times New Roman"/>
                <a:ea typeface="Times New Roman"/>
                <a:cs typeface="Times New Roman"/>
                <a:sym typeface="Times New Roman"/>
              </a:rPr>
              <a:t>…</a:t>
            </a:r>
            <a:r>
              <a:rPr lang="en-GB" sz="1400">
                <a:latin typeface="Times New Roman"/>
                <a:ea typeface="Times New Roman"/>
                <a:cs typeface="Times New Roman"/>
                <a:sym typeface="Times New Roman"/>
              </a:rPr>
              <a:t> Nelson, T. P. (2018).</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Miller, T. C., Brown, M. J., Wilson, G. L., Evans, B. B., Kelly, R. S., Turner, S. T., </a:t>
            </a:r>
            <a:r>
              <a:rPr lang="en-GB" sz="1400">
                <a:highlight>
                  <a:srgbClr val="D9EAD3"/>
                </a:highlight>
                <a:latin typeface="Times New Roman"/>
                <a:ea typeface="Times New Roman"/>
                <a:cs typeface="Times New Roman"/>
                <a:sym typeface="Times New Roman"/>
              </a:rPr>
              <a:t>Lewis, F., Lee, L. H., Cox, G., Harris, H. L., Martin, P., Gonzalez, W. L., Hughes, W., Carter, D., Campbell, C., Baker, A. B., Flores, T., Gray, W. E., Green, G., …</a:t>
            </a:r>
            <a:r>
              <a:rPr lang="en-GB" sz="1400">
                <a:latin typeface="Times New Roman"/>
                <a:ea typeface="Times New Roman"/>
                <a:cs typeface="Times New Roman"/>
                <a:sym typeface="Times New Roman"/>
              </a:rPr>
              <a:t> Nelson, T. P. (2018).</a:t>
            </a:r>
            <a:endParaRPr>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5.	Les sources de pages Internet sont différents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5" name="Google Shape;125;p31"/>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Walker, A. (2019, 14 novembre). L’Allemagne évite la récession mais la croissance reste faible. </a:t>
            </a:r>
            <a:r>
              <a:rPr lang="en-GB" sz="1400">
                <a:highlight>
                  <a:srgbClr val="F4CCCC"/>
                </a:highlight>
                <a:latin typeface="Times New Roman"/>
                <a:ea typeface="Times New Roman"/>
                <a:cs typeface="Times New Roman"/>
                <a:sym typeface="Times New Roman"/>
              </a:rPr>
              <a:t>Consulté sur</a:t>
            </a:r>
            <a:r>
              <a:rPr lang="en-GB" sz="1400">
                <a:latin typeface="Times New Roman"/>
                <a:ea typeface="Times New Roman"/>
                <a:cs typeface="Times New Roman"/>
                <a:sym typeface="Times New Roman"/>
              </a:rPr>
              <a:t> https://www.bbc.com/news/business-50419127</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Walker, A. (2019, 14 novembre). </a:t>
            </a:r>
            <a:r>
              <a:rPr i="1" lang="en-GB" sz="1400">
                <a:latin typeface="Times New Roman"/>
                <a:ea typeface="Times New Roman"/>
                <a:cs typeface="Times New Roman"/>
                <a:sym typeface="Times New Roman"/>
              </a:rPr>
              <a:t>L’Allemagne évite la récession mais la croissance reste faible.</a:t>
            </a:r>
            <a:r>
              <a:rPr lang="en-GB" sz="1400">
                <a:latin typeface="Times New Roman"/>
                <a:ea typeface="Times New Roman"/>
                <a:cs typeface="Times New Roman"/>
                <a:sym typeface="Times New Roman"/>
              </a:rPr>
              <a:t> </a:t>
            </a:r>
            <a:r>
              <a:rPr lang="en-GB" sz="1400">
                <a:highlight>
                  <a:srgbClr val="D9EAD3"/>
                </a:highlight>
                <a:latin typeface="Times New Roman"/>
                <a:ea typeface="Times New Roman"/>
                <a:cs typeface="Times New Roman"/>
                <a:sym typeface="Times New Roman"/>
              </a:rPr>
              <a:t>BBC News</a:t>
            </a:r>
            <a:r>
              <a:rPr lang="en-GB" sz="1400">
                <a:latin typeface="Times New Roman"/>
                <a:ea typeface="Times New Roman"/>
                <a:cs typeface="Times New Roman"/>
                <a:sym typeface="Times New Roman"/>
              </a:rPr>
              <a:t>. https://www.bbc.com/news/business-50419127</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