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Work Sans"/>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bold.fntdata"/><Relationship Id="rId20" Type="http://schemas.openxmlformats.org/officeDocument/2006/relationships/slide" Target="slides/slide15.xml"/><Relationship Id="rId42" Type="http://schemas.openxmlformats.org/officeDocument/2006/relationships/font" Target="fonts/WorkSans-boldItalic.fntdata"/><Relationship Id="rId41" Type="http://schemas.openxmlformats.org/officeDocument/2006/relationships/font" Target="fonts/WorkSans-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WorkSans-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category/memoir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cadre-theorique-dun-memoire/" TargetMode="External"/><Relationship Id="rId3" Type="http://schemas.openxmlformats.org/officeDocument/2006/relationships/hyperlink" Target="https://www.scribbr.fr/memoire/exemple-dun-cadre-theorique-de-memoir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plan-de-recherche/" TargetMode="External"/><Relationship Id="rId3" Type="http://schemas.openxmlformats.org/officeDocument/2006/relationships/hyperlink" Target="https://www.scribbr.fr/methodologie/etude-qualitative-et-quantitative/" TargetMode="External"/><Relationship Id="rId4" Type="http://schemas.openxmlformats.org/officeDocument/2006/relationships/hyperlink" Target="https://www.scribbr.fr/methodologie/differentes-methodes-de-recherch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wordpress.scribbr.fr/category/methodologi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exemple-plan-de-memoire/" TargetMode="External"/><Relationship Id="rId3" Type="http://schemas.openxmlformats.org/officeDocument/2006/relationships/hyperlink" Target="https://www.scribbr.fr/category/plan-memoir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introductio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cadre-theorique-dun-memoire/" TargetMode="External"/><Relationship Id="rId3" Type="http://schemas.openxmlformats.org/officeDocument/2006/relationships/hyperlink" Target="https://www.scribbr.fr/category/methodologie/" TargetMode="External"/><Relationship Id="rId4" Type="http://schemas.openxmlformats.org/officeDocument/2006/relationships/hyperlink" Target="https://www.scribbr.fr/elements-linguistiques/comment-faire-une-transition/"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conclusion-memoire/" TargetMode="External"/><Relationship Id="rId3" Type="http://schemas.openxmlformats.org/officeDocument/2006/relationships/hyperlink" Target="https://www.scribbr.fr/memoire/exemple-conclusion-memoir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trouver-des-titres-memoir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category/memoire/"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couverture-memoire/" TargetMode="External"/><Relationship Id="rId3" Type="http://schemas.openxmlformats.org/officeDocument/2006/relationships/hyperlink" Target="https://www.scribbr.fr/memoire/page-de-garde-memoire/"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remerciements-memoire/" TargetMode="External"/><Relationship Id="rId3" Type="http://schemas.openxmlformats.org/officeDocument/2006/relationships/hyperlink" Target="https://www.scribbr.fr/memoire/remerciements-exemple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le-resume-de-votre-memoire/" TargetMode="External"/><Relationship Id="rId3" Type="http://schemas.openxmlformats.org/officeDocument/2006/relationships/hyperlink" Target="https://www.scribbr.fr/memoire/exemple-de-resume-dun-memoire/"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sommaire/"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normes-apa/classer-la-bibliographie-selon-les-normes-apa/" TargetMode="External"/><Relationship Id="rId3" Type="http://schemas.openxmlformats.org/officeDocument/2006/relationships/hyperlink" Target="https://www.scribbr.fr/generateur-apa/#/"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annexes-memoire/"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relecture-correction/memoire-francais/"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elements-linguistiques/regles-mise-en-page/"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impression-de-memoire/"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4KN8c2GMIM&amp;feature=emb_title"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types-de-memoires/" TargetMode="External"/><Relationship Id="rId3" Type="http://schemas.openxmlformats.org/officeDocument/2006/relationships/hyperlink" Target="https://www.scribbr.fr/memoire/methodologie-tfe-infirmier/"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choisir-un-sujet-de-memoir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problematique-de-memoir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calendrier-travai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Consultez notre article complet ici : </a:t>
            </a:r>
            <a:r>
              <a:rPr lang="en-GB" u="sng">
                <a:solidFill>
                  <a:schemeClr val="hlink"/>
                </a:solidFill>
                <a:hlinkClick r:id="rId2"/>
              </a:rPr>
              <a:t>https://www.scribbr.fr/category/memoire/</a:t>
            </a: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8843fc86d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843fc86d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Après avoir trouvé la problématique et la ou les questions de recherche, il est important de définir les théories et concepts clés en lien avec l’angle du sujet ; soit le cadre théorique de votre sujet. </a:t>
            </a:r>
            <a:endParaRPr/>
          </a:p>
          <a:p>
            <a:pPr indent="-298450" lvl="0" marL="457200" rtl="0" algn="l">
              <a:spcBef>
                <a:spcPts val="0"/>
              </a:spcBef>
              <a:spcAft>
                <a:spcPts val="0"/>
              </a:spcAft>
              <a:buSzPts val="1100"/>
              <a:buChar char="●"/>
            </a:pPr>
            <a:r>
              <a:rPr lang="en-GB"/>
              <a:t>Vous devez chercher les études, les théories, les données et autres thèses, qui ont été menés sur le même sujet que votre mémoire. </a:t>
            </a:r>
            <a:endParaRPr/>
          </a:p>
          <a:p>
            <a:pPr indent="-298450" lvl="0" marL="457200" rtl="0" algn="l">
              <a:spcBef>
                <a:spcPts val="0"/>
              </a:spcBef>
              <a:spcAft>
                <a:spcPts val="0"/>
              </a:spcAft>
              <a:buSzPts val="1100"/>
              <a:buChar char="●"/>
            </a:pPr>
            <a:r>
              <a:rPr lang="en-GB"/>
              <a:t>Le cadre théorique permet ainsi de donner une justification scientifique à vos recherches : il prouve que celles-ci ont un réel intérêt. </a:t>
            </a:r>
            <a:endParaRPr/>
          </a:p>
          <a:p>
            <a:pPr indent="-298450" lvl="0" marL="457200" rtl="0" algn="l">
              <a:spcBef>
                <a:spcPts val="0"/>
              </a:spcBef>
              <a:spcAft>
                <a:spcPts val="0"/>
              </a:spcAft>
              <a:buSzPts val="1100"/>
              <a:buChar char="●"/>
            </a:pPr>
            <a:r>
              <a:rPr lang="en-GB"/>
              <a:t>Vous devrez faire un résumé de vos recherches théoriques dans l’introduction de votre mémoire. </a:t>
            </a:r>
            <a:endParaRPr/>
          </a:p>
          <a:p>
            <a:pPr indent="-298450" lvl="0" marL="457200" rtl="0" algn="l">
              <a:spcBef>
                <a:spcPts val="0"/>
              </a:spcBef>
              <a:spcAft>
                <a:spcPts val="0"/>
              </a:spcAft>
              <a:buSzPts val="1100"/>
              <a:buChar char="●"/>
            </a:pPr>
            <a:r>
              <a:rPr lang="en-GB"/>
              <a:t>Développer vos explications théoriques tout au long du développement de votre mémoire, lorsque celles-ci permettent d’apporter des éléments de réponse à votre problématique.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rédaction de la partie théorique ici : </a:t>
            </a:r>
            <a:r>
              <a:rPr lang="en-GB" u="sng">
                <a:solidFill>
                  <a:schemeClr val="hlink"/>
                </a:solidFill>
                <a:hlinkClick r:id="rId2"/>
              </a:rPr>
              <a:t>https://www.scribbr.fr/memoire/cadre-theorique-dun-memoire/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Exemple de rédaction d’une partie théorique ici : </a:t>
            </a:r>
            <a:r>
              <a:rPr lang="en-GB" u="sng">
                <a:solidFill>
                  <a:schemeClr val="hlink"/>
                </a:solidFill>
                <a:hlinkClick r:id="rId3"/>
              </a:rPr>
              <a:t>https://www.scribbr.fr/memoire/exemple-dun-cadre-theorique-de-memoire/</a:t>
            </a: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843fc86d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843fc86d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Grâce à l’étude théorique, il est désormais possible d’élaborer votre propre plan de recherche et d’action. </a:t>
            </a:r>
            <a:endParaRPr/>
          </a:p>
          <a:p>
            <a:pPr indent="-298450" lvl="0" marL="457200" rtl="0" algn="l">
              <a:spcBef>
                <a:spcPts val="0"/>
              </a:spcBef>
              <a:spcAft>
                <a:spcPts val="0"/>
              </a:spcAft>
              <a:buSzPts val="1100"/>
              <a:buChar char="●"/>
            </a:pPr>
            <a:r>
              <a:rPr lang="en-GB"/>
              <a:t>Attention, le plan de recherche et le plan d’action ne correspondent pas à votre plan de développement ! </a:t>
            </a:r>
            <a:endParaRPr/>
          </a:p>
          <a:p>
            <a:pPr indent="-298450" lvl="0" marL="457200" rtl="0" algn="l">
              <a:spcBef>
                <a:spcPts val="0"/>
              </a:spcBef>
              <a:spcAft>
                <a:spcPts val="0"/>
              </a:spcAft>
              <a:buSzPts val="1100"/>
              <a:buChar char="●"/>
            </a:pPr>
            <a:r>
              <a:rPr lang="en-GB"/>
              <a:t>Il s’agit ici d’établir une stratégie d’action et de recherche pour obtenir des informations pertinentes afin d</a:t>
            </a:r>
            <a:r>
              <a:rPr lang="en-GB"/>
              <a:t>e répondre à votre problématique. </a:t>
            </a:r>
            <a:endParaRPr/>
          </a:p>
          <a:p>
            <a:pPr indent="-298450" lvl="0" marL="457200" rtl="0" algn="l">
              <a:spcBef>
                <a:spcPts val="0"/>
              </a:spcBef>
              <a:spcAft>
                <a:spcPts val="0"/>
              </a:spcAft>
              <a:buSzPts val="1100"/>
              <a:buChar char="●"/>
            </a:pPr>
            <a:r>
              <a:rPr lang="en-GB"/>
              <a:t>Définissez le type de recherche et les outils dont vous voulez vous servir pour collecter des informations. </a:t>
            </a:r>
            <a:endParaRPr/>
          </a:p>
          <a:p>
            <a:pPr indent="-298450" lvl="0" marL="457200" rtl="0" algn="l">
              <a:spcBef>
                <a:spcPts val="0"/>
              </a:spcBef>
              <a:spcAft>
                <a:spcPts val="0"/>
              </a:spcAft>
              <a:buSzPts val="1100"/>
              <a:buChar char="●"/>
            </a:pPr>
            <a:r>
              <a:rPr lang="en-GB"/>
              <a:t>En introduction, expliquez de façon synthétique le cadre pratique de votre mémoire. Par exemple : “Nous avons décidé de mener deux entretiens et un sondage”. </a:t>
            </a:r>
            <a:endParaRPr/>
          </a:p>
          <a:p>
            <a:pPr indent="-298450" lvl="0" marL="457200" rtl="0" algn="l">
              <a:spcBef>
                <a:spcPts val="0"/>
              </a:spcBef>
              <a:spcAft>
                <a:spcPts val="0"/>
              </a:spcAft>
              <a:buSzPts val="1100"/>
              <a:buChar char="●"/>
            </a:pPr>
            <a:r>
              <a:rPr lang="en-GB"/>
              <a:t>Apporter un développement sur les informations collectées dans le corps du mémoire. Par exemple : “Les résultats du sondage prouve que : </a:t>
            </a:r>
            <a:r>
              <a:rPr lang="en-GB"/>
              <a:t>...</a:t>
            </a:r>
            <a:r>
              <a:rPr lang="en-GB"/>
              <a:t> “.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a:t>
            </a:r>
            <a:r>
              <a:rPr lang="en-GB"/>
              <a:t>d'informations</a:t>
            </a:r>
            <a:r>
              <a:rPr lang="en-GB"/>
              <a:t> sur le plan de recherche ici : </a:t>
            </a:r>
            <a:r>
              <a:rPr lang="en-GB" u="sng">
                <a:solidFill>
                  <a:schemeClr val="hlink"/>
                </a:solidFill>
                <a:hlinkClick r:id="rId2"/>
              </a:rPr>
              <a:t>https://www.scribbr.fr/memoire/plan-de-recherche/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recherche qualitative et quantitative ici : </a:t>
            </a:r>
            <a:r>
              <a:rPr lang="en-GB" u="sng">
                <a:solidFill>
                  <a:schemeClr val="hlink"/>
                </a:solidFill>
                <a:hlinkClick r:id="rId3"/>
              </a:rPr>
              <a:t>https://www.scribbr.fr/methodologie/etude-qualitative-et-quantitative/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méthodes de collecte de données ici : </a:t>
            </a:r>
            <a:r>
              <a:rPr lang="en-GB" u="sng">
                <a:solidFill>
                  <a:schemeClr val="hlink"/>
                </a:solidFill>
                <a:hlinkClick r:id="rId4"/>
              </a:rPr>
              <a:t>https://www.scribbr.fr/methodologie/differentes-methodes-de-recherche/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8843fc86d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843fc86d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Voici vos options : </a:t>
            </a:r>
            <a:r>
              <a:rPr lang="en-GB" u="sng">
                <a:solidFill>
                  <a:schemeClr val="hlink"/>
                </a:solidFill>
                <a:hlinkClick r:id="rId2"/>
              </a:rPr>
              <a:t>https://dev-wordpress.scribbr.fr/category/methodologie/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8843fc86d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843fc86d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plan général doit vous permettre d’organiser votre pensée afin de répondre avec pertinence à la problématique de départ. </a:t>
            </a:r>
            <a:endParaRPr/>
          </a:p>
          <a:p>
            <a:pPr indent="-298450" lvl="0" marL="457200" rtl="0" algn="l">
              <a:spcBef>
                <a:spcPts val="0"/>
              </a:spcBef>
              <a:spcAft>
                <a:spcPts val="0"/>
              </a:spcAft>
              <a:buSzPts val="1100"/>
              <a:buChar char="●"/>
            </a:pPr>
            <a:r>
              <a:rPr lang="en-GB"/>
              <a:t>Un plan correctement rédigé vous permettra également de présenter la logique de vos </a:t>
            </a:r>
            <a:r>
              <a:rPr lang="en-GB"/>
              <a:t>arguments </a:t>
            </a:r>
            <a:r>
              <a:rPr lang="en-GB"/>
              <a:t>en introduction. </a:t>
            </a:r>
            <a:endParaRPr/>
          </a:p>
          <a:p>
            <a:pPr indent="-298450" lvl="0" marL="457200" rtl="0" algn="l">
              <a:spcBef>
                <a:spcPts val="0"/>
              </a:spcBef>
              <a:spcAft>
                <a:spcPts val="0"/>
              </a:spcAft>
              <a:buSzPts val="1100"/>
              <a:buChar char="●"/>
            </a:pPr>
            <a:r>
              <a:rPr lang="en-GB" sz="1200">
                <a:highlight>
                  <a:srgbClr val="FFFFFF"/>
                </a:highlight>
              </a:rPr>
              <a:t>Le </a:t>
            </a:r>
            <a:r>
              <a:rPr lang="en-GB" sz="1200"/>
              <a:t>plan</a:t>
            </a:r>
            <a:r>
              <a:rPr lang="en-GB" sz="1200">
                <a:highlight>
                  <a:srgbClr val="FFFFFF"/>
                </a:highlight>
              </a:rPr>
              <a:t> doit être impérativement mis en relation avec la </a:t>
            </a:r>
            <a:r>
              <a:rPr lang="en-GB" sz="1200"/>
              <a:t>problématique</a:t>
            </a:r>
            <a:r>
              <a:rPr lang="en-GB" sz="1200">
                <a:highlight>
                  <a:srgbClr val="FFFFFF"/>
                </a:highlight>
              </a:rPr>
              <a:t>. Chaque paragraphe doit s’enchaîner logiquement avec le précédent et il doit y avoir une progression.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plan de mémoire ici : </a:t>
            </a:r>
            <a:r>
              <a:rPr lang="en-GB" u="sng">
                <a:solidFill>
                  <a:schemeClr val="hlink"/>
                </a:solidFill>
                <a:hlinkClick r:id="rId2"/>
              </a:rPr>
              <a:t>https://www.scribbr.fr/memoire/exemple-plan-de-memoire/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structure d’un mémoire ici : </a:t>
            </a:r>
            <a:r>
              <a:rPr lang="en-GB" u="sng">
                <a:solidFill>
                  <a:schemeClr val="hlink"/>
                </a:solidFill>
                <a:hlinkClick r:id="rId3"/>
              </a:rPr>
              <a:t>https://www.scribbr.fr/category/plan-memoire/</a:t>
            </a:r>
            <a:r>
              <a:rPr lang="en-GB"/>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87a957278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7a957278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8843fc86d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843fc86d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Point de départ de la rédaction du mémoire, l’introduction permet de présenter le sujet, la problématique, et le plan du développement. </a:t>
            </a:r>
            <a:endParaRPr/>
          </a:p>
          <a:p>
            <a:pPr indent="-298450" lvl="0" marL="457200" rtl="0" algn="l">
              <a:spcBef>
                <a:spcPts val="0"/>
              </a:spcBef>
              <a:spcAft>
                <a:spcPts val="0"/>
              </a:spcAft>
              <a:buSzPts val="1100"/>
              <a:buChar char="●"/>
            </a:pPr>
            <a:r>
              <a:rPr lang="en-GB"/>
              <a:t>L’introduction commence le plus souvent par une accroche.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l’introduction ici : </a:t>
            </a:r>
            <a:r>
              <a:rPr lang="en-GB" u="sng">
                <a:solidFill>
                  <a:schemeClr val="hlink"/>
                </a:solidFill>
                <a:hlinkClick r:id="rId2"/>
              </a:rPr>
              <a:t>https://www.scribbr.fr/memoire/introduction/</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8989b166c3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989b166c3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développement représente le coeur du mémoire. </a:t>
            </a:r>
            <a:endParaRPr/>
          </a:p>
          <a:p>
            <a:pPr indent="-298450" lvl="0" marL="457200" rtl="0" algn="l">
              <a:spcBef>
                <a:spcPts val="0"/>
              </a:spcBef>
              <a:spcAft>
                <a:spcPts val="0"/>
              </a:spcAft>
              <a:buSzPts val="1100"/>
              <a:buChar char="●"/>
            </a:pPr>
            <a:r>
              <a:rPr lang="en-GB"/>
              <a:t>C’est ici que vous allez devoir confirmer ou infirmer les hypothèses de départ en apportant des réponses à la problématique de départ. </a:t>
            </a:r>
            <a:endParaRPr/>
          </a:p>
          <a:p>
            <a:pPr indent="-298450" lvl="0" marL="457200" rtl="0" algn="l">
              <a:spcBef>
                <a:spcPts val="0"/>
              </a:spcBef>
              <a:spcAft>
                <a:spcPts val="0"/>
              </a:spcAft>
              <a:buSzPts val="1100"/>
              <a:buChar char="●"/>
            </a:pPr>
            <a:r>
              <a:rPr lang="en-GB"/>
              <a:t>Chaque étudiant est libre d’adapter la forme de son développement selon son sujet d’étude, et selon la logique de son argumentation. Il n’existe pas de développement type. </a:t>
            </a:r>
            <a:endParaRPr/>
          </a:p>
          <a:p>
            <a:pPr indent="0" lvl="0" marL="0" rtl="0" algn="l">
              <a:spcBef>
                <a:spcPts val="0"/>
              </a:spcBef>
              <a:spcAft>
                <a:spcPts val="0"/>
              </a:spcAft>
              <a:buNone/>
            </a:pPr>
            <a:r>
              <a:t/>
            </a:r>
            <a:endParaRPr sz="1000">
              <a:solidFill>
                <a:srgbClr val="1B2B68"/>
              </a:solidFill>
            </a:endParaRPr>
          </a:p>
          <a:p>
            <a:pPr indent="0" lvl="0" marL="0" rtl="0" algn="l">
              <a:spcBef>
                <a:spcPts val="0"/>
              </a:spcBef>
              <a:spcAft>
                <a:spcPts val="0"/>
              </a:spcAft>
              <a:buNone/>
            </a:pPr>
            <a:r>
              <a:t/>
            </a:r>
            <a:endParaRPr sz="1000"/>
          </a:p>
          <a:p>
            <a:pPr indent="0" lvl="0" marL="0" rtl="0" algn="l">
              <a:spcBef>
                <a:spcPts val="0"/>
              </a:spcBef>
              <a:spcAft>
                <a:spcPts val="0"/>
              </a:spcAft>
              <a:buNone/>
            </a:pPr>
            <a:r>
              <a:rPr lang="en-GB"/>
              <a:t>Plus d’informations sur la partie théorique ici : </a:t>
            </a:r>
            <a:r>
              <a:rPr lang="en-GB" u="sng">
                <a:solidFill>
                  <a:schemeClr val="hlink"/>
                </a:solidFill>
                <a:hlinkClick r:id="rId2"/>
              </a:rPr>
              <a:t>https://www.scribbr.fr/memoire/cadre-theorique-dun-memoire/</a:t>
            </a:r>
            <a:r>
              <a:rPr lang="en-GB">
                <a:solidFill>
                  <a:srgbClr val="1B2B68"/>
                </a:solidFill>
              </a:rPr>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partie pratique ici : </a:t>
            </a:r>
            <a:r>
              <a:rPr lang="en-GB" u="sng">
                <a:solidFill>
                  <a:schemeClr val="hlink"/>
                </a:solidFill>
                <a:hlinkClick r:id="rId3"/>
              </a:rPr>
              <a:t>https://www.scribbr.fr/category/methodologie/</a:t>
            </a:r>
            <a:r>
              <a:rPr lang="en-GB">
                <a:solidFill>
                  <a:srgbClr val="1B2B68"/>
                </a:solidFill>
              </a:rPr>
              <a:t> </a:t>
            </a:r>
            <a:endParaRPr>
              <a:solidFill>
                <a:srgbClr val="1B2B68"/>
              </a:solidFill>
            </a:endParaRPr>
          </a:p>
          <a:p>
            <a:pPr indent="0" lvl="0" marL="0" rtl="0" algn="l">
              <a:spcBef>
                <a:spcPts val="0"/>
              </a:spcBef>
              <a:spcAft>
                <a:spcPts val="0"/>
              </a:spcAft>
              <a:buNone/>
            </a:pPr>
            <a:r>
              <a:t/>
            </a:r>
            <a:endParaRPr>
              <a:solidFill>
                <a:srgbClr val="1B2B68"/>
              </a:solidFill>
            </a:endParaRPr>
          </a:p>
          <a:p>
            <a:pPr indent="0" lvl="0" marL="0" rtl="0" algn="l">
              <a:spcBef>
                <a:spcPts val="0"/>
              </a:spcBef>
              <a:spcAft>
                <a:spcPts val="0"/>
              </a:spcAft>
              <a:buNone/>
            </a:pPr>
            <a:r>
              <a:rPr lang="en-GB"/>
              <a:t>Plus d’informations sur les transitions entre les parties, ici : </a:t>
            </a:r>
            <a:r>
              <a:rPr lang="en-GB" u="sng">
                <a:solidFill>
                  <a:schemeClr val="hlink"/>
                </a:solidFill>
                <a:hlinkClick r:id="rId4"/>
              </a:rPr>
              <a:t>https://www.scribbr.fr/elements-linguistiques/comment-faire-une-transition/</a:t>
            </a:r>
            <a:r>
              <a:rPr lang="en-GB">
                <a:solidFill>
                  <a:srgbClr val="1B2B68"/>
                </a:solidFill>
              </a:rPr>
              <a:t> </a:t>
            </a:r>
            <a:endParaRPr sz="1200">
              <a:solidFill>
                <a:srgbClr val="1B2B68"/>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8843fc86d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843fc86d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Il est important de rédiger une conclusion pertinente. Certains examinateurs ne lisent que l’introduction et la conclusion du mémoire.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conclusion ici : </a:t>
            </a:r>
            <a:r>
              <a:rPr lang="en-GB" u="sng">
                <a:solidFill>
                  <a:schemeClr val="hlink"/>
                </a:solidFill>
                <a:hlinkClick r:id="rId2"/>
              </a:rPr>
              <a:t>https://www.scribbr.fr/memoire/conclusion-memoire/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Consultez un exemple de conclusion de mémoire ici : </a:t>
            </a:r>
            <a:r>
              <a:rPr lang="en-GB" u="sng">
                <a:solidFill>
                  <a:schemeClr val="hlink"/>
                </a:solidFill>
                <a:hlinkClick r:id="rId3"/>
              </a:rPr>
              <a:t>https://www.scribbr.fr/memoire/exemple-conclusion-memoire/</a:t>
            </a: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87a957278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7a957278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8843fc86d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843fc86d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 titre général du mémoire est à trouver à la toute fin de la rédaction de celui-ci.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de conseils pour trouver un bon titre de mémoire ici : </a:t>
            </a:r>
            <a:r>
              <a:rPr lang="en-GB" u="sng">
                <a:solidFill>
                  <a:schemeClr val="hlink"/>
                </a:solidFill>
                <a:hlinkClick r:id="rId2"/>
              </a:rPr>
              <a:t>https://www.scribbr.fr/memoire/trouver-des-titres-memoire/</a:t>
            </a:r>
            <a:r>
              <a:rPr lang="en-GB"/>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Plus d’informations sur la méthodologie du mémoire ici : </a:t>
            </a:r>
            <a:r>
              <a:rPr lang="en-GB" u="sng">
                <a:solidFill>
                  <a:schemeClr val="hlink"/>
                </a:solidFill>
                <a:hlinkClick r:id="rId2"/>
              </a:rPr>
              <a:t>https://www.scribbr.fr/category/memoire/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8843fc86d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843fc86d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Il est important de soigner la couverture et la page de garde de votre mémoire puisqu’il s’agit des premiers éléments que le correcteur consultera. Il peut ainsi se faire une première idée positive, ou négative, à partir de ces deux premières pages.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couverture d’un mémoire ici : </a:t>
            </a:r>
            <a:r>
              <a:rPr lang="en-GB" u="sng">
                <a:solidFill>
                  <a:schemeClr val="hlink"/>
                </a:solidFill>
                <a:hlinkClick r:id="rId2"/>
              </a:rPr>
              <a:t>https://www.scribbr.fr/memoire/couverture-memoire/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page de garde ici : </a:t>
            </a:r>
            <a:r>
              <a:rPr lang="en-GB" u="sng">
                <a:solidFill>
                  <a:schemeClr val="hlink"/>
                </a:solidFill>
                <a:hlinkClick r:id="rId3"/>
              </a:rPr>
              <a:t>https://www.scribbr.fr/memoire/page-de-garde-memoire/</a:t>
            </a:r>
            <a:r>
              <a:rPr lang="en-GB"/>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886ed2a0d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86ed2a0d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Directeur de mémoire, professeurs, collègues, amis, experts : remerciez les personnes qui ont pu vous venir en aide pendant l’écriture de ce mémoire.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remerciements dans un mémoire ici : </a:t>
            </a:r>
            <a:r>
              <a:rPr lang="en-GB" u="sng">
                <a:solidFill>
                  <a:schemeClr val="hlink"/>
                </a:solidFill>
                <a:hlinkClick r:id="rId2"/>
              </a:rPr>
              <a:t>https://www.scribbr.fr/memoire/remerciements-memoire/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Consultez un exemple complet de remerciements ici : </a:t>
            </a:r>
            <a:r>
              <a:rPr lang="en-GB" u="sng">
                <a:solidFill>
                  <a:schemeClr val="hlink"/>
                </a:solidFill>
                <a:hlinkClick r:id="rId3"/>
              </a:rPr>
              <a:t>https://www.scribbr.fr/memoire/remerciements-exemples/</a:t>
            </a:r>
            <a:r>
              <a:rPr lang="en-GB"/>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8843fc86d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843fc86d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résumé du mémoire est l’une des premières approches que le lecteur a avec votre mémoire. Il est donc essentiel de soigner cette partie.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résumé du mémoire ici : </a:t>
            </a:r>
            <a:r>
              <a:rPr lang="en-GB" u="sng">
                <a:solidFill>
                  <a:schemeClr val="hlink"/>
                </a:solidFill>
                <a:hlinkClick r:id="rId2"/>
              </a:rPr>
              <a:t>https://www.scribbr.fr/memoire/le-resume-de-votre-memoire/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Consultez un exemple complet de résumé de mémoire téléchargeable ici : </a:t>
            </a:r>
            <a:r>
              <a:rPr lang="en-GB" u="sng">
                <a:solidFill>
                  <a:schemeClr val="hlink"/>
                </a:solidFill>
                <a:hlinkClick r:id="rId3"/>
              </a:rPr>
              <a:t>https://www.scribbr.fr/memoire/exemple-de-resume-dun-memoire/</a:t>
            </a:r>
            <a:r>
              <a:rPr lang="en-GB"/>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8843fc86d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843fc86d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sommaire permet de donner une vue d’ensemble des différentes parties du mémoire. </a:t>
            </a:r>
            <a:endParaRPr/>
          </a:p>
          <a:p>
            <a:pPr indent="-298450" lvl="0" marL="457200" rtl="0" algn="l">
              <a:spcBef>
                <a:spcPts val="0"/>
              </a:spcBef>
              <a:spcAft>
                <a:spcPts val="0"/>
              </a:spcAft>
              <a:buSzPts val="1100"/>
              <a:buChar char="●"/>
            </a:pPr>
            <a:r>
              <a:rPr lang="en-GB"/>
              <a:t>Il liste tous les chapitres et l’ensemble des sous-parties, ainsi que le numéro des pages qui leur correspond.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règles du sommaire ici : </a:t>
            </a:r>
            <a:r>
              <a:rPr lang="en-GB" u="sng">
                <a:solidFill>
                  <a:schemeClr val="hlink"/>
                </a:solidFill>
                <a:hlinkClick r:id="rId2"/>
              </a:rPr>
              <a:t>https://www.scribbr.fr/memoire/sommaire/</a:t>
            </a:r>
            <a:r>
              <a:rPr lang="en-GB"/>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8843fc86d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843fc86d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Incontournable, la bibliographie est soumise à des normes spécifiques qu’il s’agit de suivre à la </a:t>
            </a:r>
            <a:r>
              <a:rPr lang="en-GB"/>
              <a:t>lettre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règles de la bibliographie ici : </a:t>
            </a:r>
            <a:r>
              <a:rPr lang="en-GB" u="sng">
                <a:solidFill>
                  <a:schemeClr val="hlink"/>
                </a:solidFill>
                <a:hlinkClick r:id="rId2"/>
              </a:rPr>
              <a:t>https://www.scribbr.fr/normes-apa/classer-la-bibliographie-selon-les-normes-apa/</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générateur de bibliographie aux normes APA de Scribbr : </a:t>
            </a:r>
            <a:r>
              <a:rPr lang="en-GB" u="sng">
                <a:solidFill>
                  <a:schemeClr val="hlink"/>
                </a:solidFill>
                <a:hlinkClick r:id="rId3"/>
              </a:rPr>
              <a:t>https://www.scribbr.fr/generateur-apa/#/</a:t>
            </a:r>
            <a:r>
              <a:rPr lang="en-GB"/>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8843fc86d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843fc86d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annexes servent à ajouter des documents (tableaux, graphiques, rapport, …) afin de permettre aux lecteurs de mieux comprendre le mémoire.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annexes ici : </a:t>
            </a:r>
            <a:r>
              <a:rPr lang="en-GB" u="sng">
                <a:solidFill>
                  <a:schemeClr val="hlink"/>
                </a:solidFill>
                <a:hlinkClick r:id="rId2"/>
              </a:rPr>
              <a:t>https://www.scribbr.fr/memoire/annexes-memoire/</a:t>
            </a:r>
            <a:r>
              <a:rPr lang="en-GB"/>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8843fc86d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8843fc86d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rgbClr val="FFFFFF"/>
                </a:highlight>
              </a:rPr>
              <a:t>Peu importe la qualité de votre travail, si votre texte présente des erreurs de syntaxe, d’orthographe, de grammaire ou de conjugaison, cela pourrait décrédibiliser l’ensemble de vos propos.</a:t>
            </a:r>
            <a:endParaRPr>
              <a:highlight>
                <a:srgbClr val="FFFFFF"/>
              </a:highlight>
            </a:endParaRPr>
          </a:p>
          <a:p>
            <a:pPr indent="0" lvl="0" marL="0" rtl="0" algn="l">
              <a:spcBef>
                <a:spcPts val="0"/>
              </a:spcBef>
              <a:spcAft>
                <a:spcPts val="0"/>
              </a:spcAft>
              <a:buNone/>
            </a:pPr>
            <a:r>
              <a:t/>
            </a:r>
            <a:endParaRPr>
              <a:highlight>
                <a:srgbClr val="FFFFFF"/>
              </a:highlight>
            </a:endParaRPr>
          </a:p>
          <a:p>
            <a:pPr indent="-298450" lvl="0" marL="457200" rtl="0" algn="l">
              <a:spcBef>
                <a:spcPts val="0"/>
              </a:spcBef>
              <a:spcAft>
                <a:spcPts val="0"/>
              </a:spcAft>
              <a:buSzPts val="1100"/>
              <a:buChar char="●"/>
            </a:pPr>
            <a:r>
              <a:rPr lang="en-GB">
                <a:highlight>
                  <a:srgbClr val="FFFFFF"/>
                </a:highlight>
              </a:rPr>
              <a:t>Pour éviter cela, Scribbr propose un service de relecture et de correction pour tout type de mémoire. Plus d’informations ici : </a:t>
            </a:r>
            <a:r>
              <a:rPr lang="en-GB" u="sng">
                <a:solidFill>
                  <a:schemeClr val="hlink"/>
                </a:solidFill>
                <a:highlight>
                  <a:srgbClr val="FFFFFF"/>
                </a:highlight>
                <a:hlinkClick r:id="rId2"/>
              </a:rPr>
              <a:t>https://www.scribbr.fr/relecture-correction/memoire-francais/</a:t>
            </a:r>
            <a:r>
              <a:rPr lang="en-GB">
                <a:highlight>
                  <a:srgbClr val="FFFFFF"/>
                </a:highlight>
              </a:rPr>
              <a:t> </a:t>
            </a:r>
            <a:endParaRPr>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8843fc86de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843fc86de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Que ce soit le type ou la taille de police, la taille des interlignes, les alinéas et indentations, l’espace avant et après la marge : il existe un grand nombre de règles très strictes au sujet de la mise en page d’un mémoire. </a:t>
            </a:r>
            <a:endParaRPr/>
          </a:p>
          <a:p>
            <a:pPr indent="-298450" lvl="0" marL="457200" rtl="0" algn="l">
              <a:spcBef>
                <a:spcPts val="0"/>
              </a:spcBef>
              <a:spcAft>
                <a:spcPts val="0"/>
              </a:spcAft>
              <a:buSzPts val="1100"/>
              <a:buChar char="●"/>
            </a:pPr>
            <a:r>
              <a:rPr lang="en-GB"/>
              <a:t>À noter que ces règles sont définies par votre établissement et peuvent donc varier.</a:t>
            </a:r>
            <a:endParaRPr/>
          </a:p>
          <a:p>
            <a:pPr indent="-298450" lvl="0" marL="457200" rtl="0" algn="l">
              <a:spcBef>
                <a:spcPts val="0"/>
              </a:spcBef>
              <a:spcAft>
                <a:spcPts val="0"/>
              </a:spcAft>
              <a:buSzPts val="1100"/>
              <a:buChar char="●"/>
            </a:pPr>
            <a:r>
              <a:rPr lang="en-GB"/>
              <a:t>Il est par exemple possible d’utiliser </a:t>
            </a:r>
            <a:r>
              <a:rPr lang="en-GB">
                <a:highlight>
                  <a:srgbClr val="FFFFFF"/>
                </a:highlight>
              </a:rPr>
              <a:t>la police Arial (taille 11) ou Calibri  (taille 12).</a:t>
            </a:r>
            <a:endParaRPr>
              <a:highlight>
                <a:srgbClr val="FFFFFF"/>
              </a:highlight>
            </a:endParaRPr>
          </a:p>
          <a:p>
            <a:pPr indent="-298450" lvl="0" marL="457200" rtl="0" algn="l">
              <a:spcBef>
                <a:spcPts val="0"/>
              </a:spcBef>
              <a:spcAft>
                <a:spcPts val="0"/>
              </a:spcAft>
              <a:buSzPts val="1100"/>
              <a:buChar char="●"/>
            </a:pPr>
            <a:r>
              <a:rPr lang="en-GB">
                <a:highlight>
                  <a:srgbClr val="FFFFFF"/>
                </a:highlight>
              </a:rPr>
              <a:t>Consulter à l’avance les règles de mise en page, afin de pouvoir préparer la forme de votre mémoire comme il convient. </a:t>
            </a:r>
            <a:endParaRPr>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règles de mise en page ici : </a:t>
            </a:r>
            <a:r>
              <a:rPr lang="en-GB" u="sng">
                <a:solidFill>
                  <a:schemeClr val="hlink"/>
                </a:solidFill>
                <a:hlinkClick r:id="rId2"/>
              </a:rPr>
              <a:t>https://www.scribbr.fr/elements-linguistiques/regles-mise-en-page/</a:t>
            </a:r>
            <a:r>
              <a:rPr lang="en-GB"/>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8843fc86de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843fc86d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L’impression du mémoire se prépare ! Il s’agit de mettre en valeur la rédaction de votre travail de plusieurs mois. Si le fond compte </a:t>
            </a:r>
            <a:r>
              <a:rPr lang="en-GB"/>
              <a:t>énormément</a:t>
            </a:r>
            <a:r>
              <a:rPr lang="en-GB"/>
              <a:t> dans la notation finale, la forme a également une importance. </a:t>
            </a:r>
            <a:endParaRPr/>
          </a:p>
          <a:p>
            <a:pPr indent="-298450" lvl="0" marL="457200" rtl="0" algn="l">
              <a:spcBef>
                <a:spcPts val="0"/>
              </a:spcBef>
              <a:spcAft>
                <a:spcPts val="0"/>
              </a:spcAft>
              <a:buSzPts val="1100"/>
              <a:buChar char="●"/>
            </a:pPr>
            <a:r>
              <a:rPr lang="en-GB"/>
              <a:t>Imprimez votre mémoire à l’avance afin d’éviter toute mauvaise surprise d’impression, à quelques heures de la date de rendu.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 ici : </a:t>
            </a:r>
            <a:r>
              <a:rPr lang="en-GB" u="sng">
                <a:solidFill>
                  <a:schemeClr val="hlink"/>
                </a:solidFill>
                <a:hlinkClick r:id="rId2"/>
              </a:rPr>
              <a:t>https://www.scribbr.fr/memoire/impression-de-memoire/</a:t>
            </a:r>
            <a:r>
              <a:rPr lang="en-GB">
                <a:solidFill>
                  <a:srgbClr val="1B2B68"/>
                </a:solidFill>
              </a:rPr>
              <a:t> </a:t>
            </a:r>
            <a:endParaRPr sz="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7df3209e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7df3209e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81c572a38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81c572a38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 </a:t>
            </a:r>
            <a:r>
              <a:rPr lang="en-GB"/>
              <a:t>présentation</a:t>
            </a:r>
            <a:r>
              <a:rPr lang="en-GB"/>
              <a:t> aborde trois grandes parties : </a:t>
            </a:r>
            <a:endParaRPr/>
          </a:p>
          <a:p>
            <a:pPr indent="-298450" lvl="0" marL="457200" rtl="0" algn="l">
              <a:spcBef>
                <a:spcPts val="0"/>
              </a:spcBef>
              <a:spcAft>
                <a:spcPts val="0"/>
              </a:spcAft>
              <a:buSzPts val="1100"/>
              <a:buChar char="-"/>
            </a:pPr>
            <a:r>
              <a:rPr lang="en-GB"/>
              <a:t>le travail à réaliser avant de se lancer dans la </a:t>
            </a:r>
            <a:r>
              <a:rPr lang="en-GB"/>
              <a:t>rédaction</a:t>
            </a:r>
            <a:r>
              <a:rPr lang="en-GB"/>
              <a:t> ; </a:t>
            </a:r>
            <a:endParaRPr/>
          </a:p>
          <a:p>
            <a:pPr indent="-298450" lvl="0" marL="457200" rtl="0" algn="l">
              <a:spcBef>
                <a:spcPts val="0"/>
              </a:spcBef>
              <a:spcAft>
                <a:spcPts val="0"/>
              </a:spcAft>
              <a:buSzPts val="1100"/>
              <a:buChar char="-"/>
            </a:pPr>
            <a:r>
              <a:rPr lang="en-GB"/>
              <a:t>l</a:t>
            </a:r>
            <a:r>
              <a:rPr lang="en-GB"/>
              <a:t>e travail de rédaction qui constitue le coeur du mémoire ; </a:t>
            </a:r>
            <a:endParaRPr/>
          </a:p>
          <a:p>
            <a:pPr indent="-298450" lvl="0" marL="457200" rtl="0" algn="l">
              <a:spcBef>
                <a:spcPts val="0"/>
              </a:spcBef>
              <a:spcAft>
                <a:spcPts val="0"/>
              </a:spcAft>
              <a:buSzPts val="1100"/>
              <a:buChar char="-"/>
            </a:pPr>
            <a:r>
              <a:rPr lang="en-GB"/>
              <a:t>l</a:t>
            </a:r>
            <a:r>
              <a:rPr lang="en-GB"/>
              <a:t>e travail post-rédaction de mise en forme et correction du mémoire.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8862a98e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8862a98e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u="sng">
                <a:solidFill>
                  <a:schemeClr val="hlink"/>
                </a:solidFill>
                <a:latin typeface="Open Sans"/>
                <a:ea typeface="Open Sans"/>
                <a:cs typeface="Open Sans"/>
                <a:sym typeface="Open Sans"/>
                <a:hlinkClick r:id="rId2"/>
              </a:rPr>
              <a:t>https://www.youtube.com/watch?v=V4KN8c2GMIM&amp;feature=emb_title</a:t>
            </a:r>
            <a:r>
              <a:rPr lang="en-GB" sz="1800">
                <a:solidFill>
                  <a:srgbClr val="1B2B68"/>
                </a:solidFill>
                <a:latin typeface="Open Sans"/>
                <a:ea typeface="Open Sans"/>
                <a:cs typeface="Open Sans"/>
                <a:sym typeface="Open Sans"/>
              </a:rPr>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5e85014c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5e85014c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7a957278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7a957278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En fonction du niveau et du domaine d’études, il existe plusieurs types de mémoire. </a:t>
            </a:r>
            <a:endParaRPr/>
          </a:p>
          <a:p>
            <a:pPr indent="-298450" lvl="0" marL="457200" rtl="0" algn="l">
              <a:spcBef>
                <a:spcPts val="0"/>
              </a:spcBef>
              <a:spcAft>
                <a:spcPts val="0"/>
              </a:spcAft>
              <a:buSzPts val="1100"/>
              <a:buChar char="●"/>
            </a:pPr>
            <a:r>
              <a:rPr lang="en-GB"/>
              <a:t>Selon le type de mémoire, la méthodologie de rédaction, les règles, mais aussi les conventions, peuvent varier.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types de mémoire et leurs spécificités ici : </a:t>
            </a:r>
            <a:r>
              <a:rPr lang="en-GB" u="sng">
                <a:solidFill>
                  <a:schemeClr val="hlink"/>
                </a:solidFill>
                <a:hlinkClick r:id="rId2"/>
              </a:rPr>
              <a:t>https://www.scribbr.fr/memoire/types-de-memoires/</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TFE infirmier ici : </a:t>
            </a:r>
            <a:r>
              <a:rPr lang="en-GB" u="sng">
                <a:solidFill>
                  <a:schemeClr val="hlink"/>
                </a:solidFill>
                <a:hlinkClick r:id="rId3"/>
              </a:rPr>
              <a:t>https://www.scribbr.fr/memoire/methodologie-tfe-infirmier/</a:t>
            </a:r>
            <a:r>
              <a:rPr lang="en-GB"/>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843fc86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843fc86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choix du sujet représente la partie la plus importante dans ce travail d’avant rédaction. </a:t>
            </a:r>
            <a:endParaRPr/>
          </a:p>
          <a:p>
            <a:pPr indent="-298450" lvl="0" marL="457200" rtl="0" algn="l">
              <a:spcBef>
                <a:spcPts val="0"/>
              </a:spcBef>
              <a:spcAft>
                <a:spcPts val="0"/>
              </a:spcAft>
              <a:buSzPts val="1100"/>
              <a:buChar char="●"/>
            </a:pPr>
            <a:r>
              <a:rPr lang="en-GB"/>
              <a:t>Pour </a:t>
            </a:r>
            <a:r>
              <a:rPr lang="en-GB"/>
              <a:t>trouver</a:t>
            </a:r>
            <a:r>
              <a:rPr lang="en-GB"/>
              <a:t> un sujet pertinent, il s’agit de se poser les bonnes questions. </a:t>
            </a:r>
            <a:endParaRPr/>
          </a:p>
          <a:p>
            <a:pPr indent="-298450" lvl="0" marL="457200" rtl="0" algn="l">
              <a:spcBef>
                <a:spcPts val="0"/>
              </a:spcBef>
              <a:spcAft>
                <a:spcPts val="0"/>
              </a:spcAft>
              <a:buSzPts val="1100"/>
              <a:buChar char="●"/>
            </a:pPr>
            <a:r>
              <a:rPr lang="en-GB"/>
              <a:t>À noter que l’épanouissement dans la rédaction d’un mémoire s’obtient avant tout à travers le plaisir que l’on prend à travailler sur un sujet qui nous intéresse.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choix du sujet du mémoire ici : </a:t>
            </a:r>
            <a:r>
              <a:rPr lang="en-GB" u="sng">
                <a:solidFill>
                  <a:schemeClr val="hlink"/>
                </a:solidFill>
                <a:hlinkClick r:id="rId2"/>
              </a:rPr>
              <a:t>https://www.scribbr.fr/memoire/choisir-un-sujet-de-memoire/</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8862a98e37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862a98e3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La problématique représente le problème posé par rapport au sujet choisi. C’est “l’art de poser des problèmes pertinents”. </a:t>
            </a:r>
            <a:endParaRPr/>
          </a:p>
          <a:p>
            <a:pPr indent="-298450" lvl="0" marL="457200" rtl="0" algn="l">
              <a:spcBef>
                <a:spcPts val="0"/>
              </a:spcBef>
              <a:spcAft>
                <a:spcPts val="0"/>
              </a:spcAft>
              <a:buSzPts val="1100"/>
              <a:buChar char="●"/>
            </a:pPr>
            <a:r>
              <a:rPr lang="en-GB"/>
              <a:t>Cette étape est très importante puisqu’elle définit l’angle d’attaque du sujet. </a:t>
            </a:r>
            <a:endParaRPr/>
          </a:p>
          <a:p>
            <a:pPr indent="-298450" lvl="0" marL="457200" rtl="0" algn="l">
              <a:spcBef>
                <a:spcPts val="0"/>
              </a:spcBef>
              <a:spcAft>
                <a:spcPts val="0"/>
              </a:spcAft>
              <a:buSzPts val="1100"/>
              <a:buChar char="●"/>
            </a:pPr>
            <a:r>
              <a:rPr lang="en-GB"/>
              <a:t>Si le sujet du mémoire porte sur la police française, une problématique sur les violences policières, ou une problématique sur le manque de moyens dans cette profession, amènera un contenu de mémoire totalement différent, malgré un sujet commun.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la problématique d’un mémoire ici : </a:t>
            </a:r>
            <a:r>
              <a:rPr lang="en-GB" u="sng">
                <a:solidFill>
                  <a:schemeClr val="hlink"/>
                </a:solidFill>
                <a:hlinkClick r:id="rId2"/>
              </a:rPr>
              <a:t>https://www.scribbr.fr/memoire/problematique-de-memoire/</a:t>
            </a:r>
            <a:r>
              <a:rPr lang="en-GB"/>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8843fc86d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843fc86d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Après avoir trouvé une problématique, il s’agit de rédiger une question centrale et de trouver des sous-questions de recherche. </a:t>
            </a:r>
            <a:endParaRPr/>
          </a:p>
          <a:p>
            <a:pPr indent="-298450" lvl="0" marL="457200" rtl="0" algn="l">
              <a:spcBef>
                <a:spcPts val="0"/>
              </a:spcBef>
              <a:spcAft>
                <a:spcPts val="0"/>
              </a:spcAft>
              <a:buSzPts val="1100"/>
              <a:buChar char="●"/>
            </a:pPr>
            <a:r>
              <a:rPr lang="en-GB"/>
              <a:t>Les réponses apportées aux sous-questions </a:t>
            </a:r>
            <a:r>
              <a:rPr lang="en-GB"/>
              <a:t>répondent</a:t>
            </a:r>
            <a:r>
              <a:rPr lang="en-GB"/>
              <a:t> aux </a:t>
            </a:r>
            <a:r>
              <a:rPr lang="en-GB"/>
              <a:t>hypothèses</a:t>
            </a:r>
            <a:r>
              <a:rPr lang="en-GB"/>
              <a:t> et apporteront ainsi une réponse à la question centrale, et donc à la problématique.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8843fc86d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843fc86d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Établir un calendrier de travail vous permet de vous organiser et de planifier les différentes étapes de rédaction de votre mémoire. Vous </a:t>
            </a:r>
            <a:r>
              <a:rPr lang="en-GB"/>
              <a:t>aborderez</a:t>
            </a:r>
            <a:r>
              <a:rPr lang="en-GB"/>
              <a:t> ainsi ce long travail plus </a:t>
            </a:r>
            <a:r>
              <a:rPr lang="en-GB"/>
              <a:t>sereinement</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calendrier de travail ici : </a:t>
            </a:r>
            <a:r>
              <a:rPr lang="en-GB" u="sng">
                <a:solidFill>
                  <a:schemeClr val="hlink"/>
                </a:solidFill>
                <a:hlinkClick r:id="rId2"/>
              </a:rPr>
              <a:t>https://www.scribbr.fr/memoire/calendrier-travail/</a:t>
            </a:r>
            <a:r>
              <a:rPr lang="en-GB"/>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s://www.scribbr.fr/relecture-correc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www.youtube.com/watch?v=V4KN8c2GMIM" TargetMode="Externa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hyperlink" Target="https://www.scribbr.fr/category/memoire/" TargetMode="External"/><Relationship Id="rId4" Type="http://schemas.openxmlformats.org/officeDocument/2006/relationships/hyperlink" Target="https://www.scribbr.fr/memoire/exemple-plan-de-memoire/" TargetMode="External"/><Relationship Id="rId5"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 Id="rId6"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hyperlink" Target="https://www.scribbr.fr/relecture-correction/" TargetMode="External"/><Relationship Id="rId4" Type="http://schemas.openxmlformats.org/officeDocument/2006/relationships/hyperlink" Target="https://www.scribbr.fr/logiciel-anti-plagiat/" TargetMode="External"/><Relationship Id="rId5" Type="http://schemas.openxmlformats.org/officeDocument/2006/relationships/hyperlink" Target="https://www.scribbr.fr/generateur-apa/" TargetMode="External"/><Relationship Id="rId6" Type="http://schemas.openxmlformats.org/officeDocument/2006/relationships/hyperlink" Target="https://www.scribbr.fr/ressources/" TargetMode="External"/><Relationship Id="rId7" Type="http://schemas.openxmlformats.org/officeDocument/2006/relationships/hyperlink" Target="https://www.scribbr.fr/ressourc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hyperlink" Target="https://www.scribbr.fr/category/memoi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Rédiger un mémoire</a:t>
            </a:r>
            <a:endParaRPr/>
          </a:p>
        </p:txBody>
      </p:sp>
      <p:sp>
        <p:nvSpPr>
          <p:cNvPr id="73" name="Google Shape;73;p23"/>
          <p:cNvSpPr txBox="1"/>
          <p:nvPr>
            <p:ph idx="1" type="subTitle"/>
          </p:nvPr>
        </p:nvSpPr>
        <p:spPr>
          <a:xfrm>
            <a:off x="972000" y="2834125"/>
            <a:ext cx="7200000" cy="105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Plan, méthodologie et rédaction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6. Étude du cadre théorique</a:t>
            </a:r>
            <a:endParaRPr/>
          </a:p>
        </p:txBody>
      </p:sp>
      <p:sp>
        <p:nvSpPr>
          <p:cNvPr id="136" name="Google Shape;136;p32"/>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La partie théorique définit : </a:t>
            </a:r>
            <a:endParaRPr/>
          </a:p>
          <a:p>
            <a:pPr indent="-342900" lvl="0" marL="457200" rtl="0" algn="l">
              <a:lnSpc>
                <a:spcPct val="100000"/>
              </a:lnSpc>
              <a:spcBef>
                <a:spcPts val="1600"/>
              </a:spcBef>
              <a:spcAft>
                <a:spcPts val="0"/>
              </a:spcAft>
              <a:buClr>
                <a:srgbClr val="6AA84F"/>
              </a:buClr>
              <a:buSzPts val="1800"/>
              <a:buChar char="✓"/>
            </a:pPr>
            <a:r>
              <a:rPr lang="en-GB"/>
              <a:t>l</a:t>
            </a:r>
            <a:r>
              <a:rPr lang="en-GB"/>
              <a:t>es théories ; </a:t>
            </a:r>
            <a:endParaRPr/>
          </a:p>
          <a:p>
            <a:pPr indent="-342900" lvl="0" marL="457200" rtl="0" algn="l">
              <a:lnSpc>
                <a:spcPct val="100000"/>
              </a:lnSpc>
              <a:spcBef>
                <a:spcPts val="1600"/>
              </a:spcBef>
              <a:spcAft>
                <a:spcPts val="0"/>
              </a:spcAft>
              <a:buClr>
                <a:srgbClr val="6AA84F"/>
              </a:buClr>
              <a:buSzPts val="1800"/>
              <a:buChar char="✓"/>
            </a:pPr>
            <a:r>
              <a:rPr lang="en-GB"/>
              <a:t>l</a:t>
            </a:r>
            <a:r>
              <a:rPr lang="en-GB"/>
              <a:t>es données et chiffres clés ; </a:t>
            </a:r>
            <a:endParaRPr/>
          </a:p>
          <a:p>
            <a:pPr indent="-342900" lvl="0" marL="457200" rtl="0" algn="l">
              <a:lnSpc>
                <a:spcPct val="100000"/>
              </a:lnSpc>
              <a:spcBef>
                <a:spcPts val="1600"/>
              </a:spcBef>
              <a:spcAft>
                <a:spcPts val="1600"/>
              </a:spcAft>
              <a:buClr>
                <a:srgbClr val="6AA84F"/>
              </a:buClr>
              <a:buSzPts val="1800"/>
              <a:buChar char="✓"/>
            </a:pPr>
            <a:r>
              <a:rPr lang="en-GB"/>
              <a:t>l</a:t>
            </a:r>
            <a:r>
              <a:rPr lang="en-GB"/>
              <a:t>es thèses utilisées et les auteurs centraux.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33"/>
          <p:cNvSpPr txBox="1"/>
          <p:nvPr>
            <p:ph type="title"/>
          </p:nvPr>
        </p:nvSpPr>
        <p:spPr>
          <a:xfrm>
            <a:off x="934075" y="3104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7. Élaborer des plans</a:t>
            </a:r>
            <a:endParaRPr/>
          </a:p>
        </p:txBody>
      </p:sp>
      <p:sp>
        <p:nvSpPr>
          <p:cNvPr id="142" name="Google Shape;142;p33"/>
          <p:cNvSpPr txBox="1"/>
          <p:nvPr>
            <p:ph idx="1" type="body"/>
          </p:nvPr>
        </p:nvSpPr>
        <p:spPr>
          <a:xfrm>
            <a:off x="934075" y="1453000"/>
            <a:ext cx="7923600" cy="369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Le plan de recherche</a:t>
            </a:r>
            <a:r>
              <a:rPr lang="en-GB"/>
              <a:t> : </a:t>
            </a:r>
            <a:endParaRPr/>
          </a:p>
          <a:p>
            <a:pPr indent="-342900" lvl="0" marL="457200" rtl="0" algn="l">
              <a:lnSpc>
                <a:spcPct val="100000"/>
              </a:lnSpc>
              <a:spcBef>
                <a:spcPts val="1600"/>
              </a:spcBef>
              <a:spcAft>
                <a:spcPts val="0"/>
              </a:spcAft>
              <a:buClr>
                <a:srgbClr val="6AA84F"/>
              </a:buClr>
              <a:buSzPts val="1800"/>
              <a:buChar char="✓"/>
            </a:pPr>
            <a:r>
              <a:rPr lang="en-GB"/>
              <a:t>Sélectionner une méthode de recherche (transversale, descriptive, expérimentale, </a:t>
            </a:r>
            <a:r>
              <a:rPr lang="en-GB"/>
              <a:t>...</a:t>
            </a:r>
            <a:r>
              <a:rPr lang="en-GB"/>
              <a:t> ). </a:t>
            </a:r>
            <a:endParaRPr/>
          </a:p>
          <a:p>
            <a:pPr indent="0" lvl="0" marL="457200" rtl="0" algn="l">
              <a:lnSpc>
                <a:spcPct val="100000"/>
              </a:lnSpc>
              <a:spcBef>
                <a:spcPts val="1600"/>
              </a:spcBef>
              <a:spcAft>
                <a:spcPts val="0"/>
              </a:spcAft>
              <a:buNone/>
            </a:pPr>
            <a:r>
              <a:t/>
            </a:r>
            <a:endParaRPr sz="300"/>
          </a:p>
          <a:p>
            <a:pPr indent="0" lvl="0" marL="0" rtl="0" algn="l">
              <a:lnSpc>
                <a:spcPct val="100000"/>
              </a:lnSpc>
              <a:spcBef>
                <a:spcPts val="1600"/>
              </a:spcBef>
              <a:spcAft>
                <a:spcPts val="0"/>
              </a:spcAft>
              <a:buNone/>
            </a:pPr>
            <a:r>
              <a:rPr b="1" lang="en-GB"/>
              <a:t>Le plan d’action</a:t>
            </a:r>
            <a:r>
              <a:rPr lang="en-GB"/>
              <a:t> </a:t>
            </a:r>
            <a:r>
              <a:rPr b="1" lang="en-GB"/>
              <a:t>et d’analyse (méthodologie pratique)</a:t>
            </a:r>
            <a:r>
              <a:rPr lang="en-GB"/>
              <a:t> : </a:t>
            </a:r>
            <a:endParaRPr/>
          </a:p>
          <a:p>
            <a:pPr indent="-342900" lvl="0" marL="457200" rtl="0" algn="l">
              <a:lnSpc>
                <a:spcPct val="100000"/>
              </a:lnSpc>
              <a:spcBef>
                <a:spcPts val="1600"/>
              </a:spcBef>
              <a:spcAft>
                <a:spcPts val="0"/>
              </a:spcAft>
              <a:buClr>
                <a:srgbClr val="6AA84F"/>
              </a:buClr>
              <a:buSzPts val="1800"/>
              <a:buChar char="✓"/>
            </a:pPr>
            <a:r>
              <a:rPr lang="en-GB"/>
              <a:t>définir le type de l’étude (qualitative et/ou quantitative) ; </a:t>
            </a:r>
            <a:endParaRPr/>
          </a:p>
          <a:p>
            <a:pPr indent="-342900" lvl="0" marL="457200" rtl="0" algn="l">
              <a:lnSpc>
                <a:spcPct val="100000"/>
              </a:lnSpc>
              <a:spcBef>
                <a:spcPts val="1600"/>
              </a:spcBef>
              <a:spcAft>
                <a:spcPts val="0"/>
              </a:spcAft>
              <a:buClr>
                <a:srgbClr val="6AA84F"/>
              </a:buClr>
              <a:buSzPts val="1800"/>
              <a:buChar char="✓"/>
            </a:pPr>
            <a:r>
              <a:rPr lang="en-GB"/>
              <a:t>mettre en place des outils de collecte de données (entretiens, </a:t>
            </a:r>
            <a:r>
              <a:rPr i="1" lang="en-GB"/>
              <a:t>focus group</a:t>
            </a:r>
            <a:r>
              <a:rPr lang="en-GB"/>
              <a:t>, sondage, pyramide de Maslow, …).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9. Collecter des </a:t>
            </a:r>
            <a:r>
              <a:rPr lang="en-GB"/>
              <a:t>données</a:t>
            </a:r>
            <a:r>
              <a:rPr lang="en-GB"/>
              <a:t> </a:t>
            </a:r>
            <a:endParaRPr/>
          </a:p>
        </p:txBody>
      </p:sp>
      <p:sp>
        <p:nvSpPr>
          <p:cNvPr id="148" name="Google Shape;148;p34"/>
          <p:cNvSpPr txBox="1"/>
          <p:nvPr>
            <p:ph idx="1" type="body"/>
          </p:nvPr>
        </p:nvSpPr>
        <p:spPr>
          <a:xfrm>
            <a:off x="934075" y="1273675"/>
            <a:ext cx="7200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t>O</a:t>
            </a:r>
            <a:r>
              <a:rPr b="1" lang="en-GB"/>
              <a:t>btenir des </a:t>
            </a:r>
            <a:r>
              <a:rPr b="1" lang="en-GB"/>
              <a:t>données</a:t>
            </a:r>
            <a:r>
              <a:rPr b="1" lang="en-GB"/>
              <a:t> issues de votre recherche</a:t>
            </a:r>
            <a:r>
              <a:rPr lang="en-GB"/>
              <a:t> : </a:t>
            </a:r>
            <a:endParaRPr/>
          </a:p>
          <a:p>
            <a:pPr indent="-342900" lvl="0" marL="457200" rtl="0" algn="l">
              <a:lnSpc>
                <a:spcPct val="100000"/>
              </a:lnSpc>
              <a:spcBef>
                <a:spcPts val="1600"/>
              </a:spcBef>
              <a:spcAft>
                <a:spcPts val="0"/>
              </a:spcAft>
              <a:buClr>
                <a:srgbClr val="6AA84F"/>
              </a:buClr>
              <a:buSzPts val="1800"/>
              <a:buChar char="✓"/>
            </a:pPr>
            <a:r>
              <a:rPr lang="en-GB"/>
              <a:t>Réaliser un ou plusieurs entretien(s). </a:t>
            </a:r>
            <a:endParaRPr/>
          </a:p>
          <a:p>
            <a:pPr indent="-342900" lvl="0" marL="457200" rtl="0" algn="l">
              <a:lnSpc>
                <a:spcPct val="100000"/>
              </a:lnSpc>
              <a:spcBef>
                <a:spcPts val="1600"/>
              </a:spcBef>
              <a:spcAft>
                <a:spcPts val="0"/>
              </a:spcAft>
              <a:buClr>
                <a:srgbClr val="6AA84F"/>
              </a:buClr>
              <a:buSzPts val="1800"/>
              <a:buChar char="✓"/>
            </a:pPr>
            <a:r>
              <a:rPr lang="en-GB"/>
              <a:t>Faire un sondage ou questionnaire.</a:t>
            </a:r>
            <a:endParaRPr/>
          </a:p>
          <a:p>
            <a:pPr indent="-342900" lvl="0" marL="457200" rtl="0" algn="l">
              <a:lnSpc>
                <a:spcPct val="100000"/>
              </a:lnSpc>
              <a:spcBef>
                <a:spcPts val="1600"/>
              </a:spcBef>
              <a:spcAft>
                <a:spcPts val="1600"/>
              </a:spcAft>
              <a:buClr>
                <a:srgbClr val="6AA84F"/>
              </a:buClr>
              <a:buSzPts val="1800"/>
              <a:buChar char="✓"/>
            </a:pPr>
            <a:r>
              <a:rPr lang="en-GB"/>
              <a:t>Aller sur le terrain...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35"/>
          <p:cNvSpPr txBox="1"/>
          <p:nvPr>
            <p:ph type="title"/>
          </p:nvPr>
        </p:nvSpPr>
        <p:spPr>
          <a:xfrm>
            <a:off x="934075" y="3350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10. Construire son plan général</a:t>
            </a:r>
            <a:endParaRPr/>
          </a:p>
        </p:txBody>
      </p:sp>
      <p:sp>
        <p:nvSpPr>
          <p:cNvPr id="154" name="Google Shape;154;p35"/>
          <p:cNvSpPr txBox="1"/>
          <p:nvPr>
            <p:ph idx="1" type="body"/>
          </p:nvPr>
        </p:nvSpPr>
        <p:spPr>
          <a:xfrm>
            <a:off x="934075" y="907750"/>
            <a:ext cx="7200000" cy="973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Organiser de façon logique les arguments.</a:t>
            </a:r>
            <a:endParaRPr/>
          </a:p>
          <a:p>
            <a:pPr indent="-342900" lvl="0" marL="457200" rtl="0" algn="l">
              <a:lnSpc>
                <a:spcPct val="100000"/>
              </a:lnSpc>
              <a:spcBef>
                <a:spcPts val="1600"/>
              </a:spcBef>
              <a:spcAft>
                <a:spcPts val="0"/>
              </a:spcAft>
              <a:buClr>
                <a:srgbClr val="6AA84F"/>
              </a:buClr>
              <a:buSzPts val="1800"/>
              <a:buChar char="✓"/>
            </a:pPr>
            <a:r>
              <a:rPr lang="en-GB"/>
              <a:t>Répondre à la problématique initiale. </a:t>
            </a:r>
            <a:endParaRPr/>
          </a:p>
          <a:p>
            <a:pPr indent="0" lvl="0" marL="0" rtl="0" algn="l">
              <a:lnSpc>
                <a:spcPct val="115000"/>
              </a:lnSpc>
              <a:spcBef>
                <a:spcPts val="1600"/>
              </a:spcBef>
              <a:spcAft>
                <a:spcPts val="0"/>
              </a:spcAft>
              <a:buNone/>
            </a:pPr>
            <a:r>
              <a:t/>
            </a:r>
            <a:endParaRPr b="1" sz="500">
              <a:solidFill>
                <a:srgbClr val="000000"/>
              </a:solidFill>
            </a:endParaRPr>
          </a:p>
          <a:p>
            <a:pPr indent="0" lvl="0" marL="0" rtl="0" algn="l">
              <a:lnSpc>
                <a:spcPct val="115000"/>
              </a:lnSpc>
              <a:spcBef>
                <a:spcPts val="1600"/>
              </a:spcBef>
              <a:spcAft>
                <a:spcPts val="0"/>
              </a:spcAft>
              <a:buNone/>
            </a:pPr>
            <a:r>
              <a:t/>
            </a:r>
            <a:endParaRPr b="1" sz="1500">
              <a:solidFill>
                <a:srgbClr val="000000"/>
              </a:solidFill>
            </a:endParaRPr>
          </a:p>
          <a:p>
            <a:pPr indent="0" lvl="0" marL="0" rtl="0" algn="l">
              <a:lnSpc>
                <a:spcPct val="100000"/>
              </a:lnSpc>
              <a:spcBef>
                <a:spcPts val="1600"/>
              </a:spcBef>
              <a:spcAft>
                <a:spcPts val="0"/>
              </a:spcAft>
              <a:buNone/>
            </a:pPr>
            <a:r>
              <a:t/>
            </a:r>
            <a:endParaRPr sz="1500">
              <a:solidFill>
                <a:srgbClr val="000000"/>
              </a:solidFill>
            </a:endParaRPr>
          </a:p>
          <a:p>
            <a:pPr indent="0" lvl="0" marL="0" rtl="0" algn="l">
              <a:lnSpc>
                <a:spcPct val="100000"/>
              </a:lnSpc>
              <a:spcBef>
                <a:spcPts val="1600"/>
              </a:spcBef>
              <a:spcAft>
                <a:spcPts val="1600"/>
              </a:spcAft>
              <a:buNone/>
            </a:pPr>
            <a:r>
              <a:t/>
            </a:r>
            <a:endParaRPr sz="1100"/>
          </a:p>
        </p:txBody>
      </p:sp>
      <p:sp>
        <p:nvSpPr>
          <p:cNvPr id="155" name="Google Shape;155;p35"/>
          <p:cNvSpPr txBox="1"/>
          <p:nvPr/>
        </p:nvSpPr>
        <p:spPr>
          <a:xfrm>
            <a:off x="4104600" y="2494675"/>
            <a:ext cx="2746800" cy="18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56" name="Google Shape;156;p35"/>
          <p:cNvPicPr preferRelativeResize="0"/>
          <p:nvPr/>
        </p:nvPicPr>
        <p:blipFill>
          <a:blip r:embed="rId3">
            <a:alphaModFix/>
          </a:blip>
          <a:stretch>
            <a:fillRect/>
          </a:stretch>
        </p:blipFill>
        <p:spPr>
          <a:xfrm>
            <a:off x="2239425" y="1972950"/>
            <a:ext cx="4170896" cy="29327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6"/>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Rédiger son mémoire </a:t>
            </a:r>
            <a:endParaRPr/>
          </a:p>
        </p:txBody>
      </p:sp>
      <p:sp>
        <p:nvSpPr>
          <p:cNvPr id="162" name="Google Shape;162;p36"/>
          <p:cNvSpPr txBox="1"/>
          <p:nvPr>
            <p:ph idx="1" type="subTitle"/>
          </p:nvPr>
        </p:nvSpPr>
        <p:spPr>
          <a:xfrm>
            <a:off x="972000" y="279717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Les étapes de rédaction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 L’introduction </a:t>
            </a:r>
            <a:endParaRPr/>
          </a:p>
        </p:txBody>
      </p:sp>
      <p:sp>
        <p:nvSpPr>
          <p:cNvPr id="168" name="Google Shape;168;p37"/>
          <p:cNvSpPr txBox="1"/>
          <p:nvPr>
            <p:ph idx="1" type="body"/>
          </p:nvPr>
        </p:nvSpPr>
        <p:spPr>
          <a:xfrm>
            <a:off x="934075" y="1152475"/>
            <a:ext cx="80751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Les parties qu’il faut inclure sont :</a:t>
            </a:r>
            <a:endParaRPr/>
          </a:p>
          <a:p>
            <a:pPr indent="-342900" lvl="0" marL="457200" rtl="0" algn="l">
              <a:lnSpc>
                <a:spcPct val="150000"/>
              </a:lnSpc>
              <a:spcBef>
                <a:spcPts val="1600"/>
              </a:spcBef>
              <a:spcAft>
                <a:spcPts val="0"/>
              </a:spcAft>
              <a:buSzPts val="1800"/>
              <a:buAutoNum type="arabicPeriod"/>
            </a:pPr>
            <a:r>
              <a:rPr lang="en-GB"/>
              <a:t>A</a:t>
            </a:r>
            <a:r>
              <a:rPr lang="en-GB"/>
              <a:t>ccroche</a:t>
            </a:r>
            <a:endParaRPr/>
          </a:p>
          <a:p>
            <a:pPr indent="-342900" lvl="0" marL="457200" rtl="0" algn="l">
              <a:lnSpc>
                <a:spcPct val="150000"/>
              </a:lnSpc>
              <a:spcBef>
                <a:spcPts val="0"/>
              </a:spcBef>
              <a:spcAft>
                <a:spcPts val="0"/>
              </a:spcAft>
              <a:buSzPts val="1800"/>
              <a:buAutoNum type="arabicPeriod"/>
            </a:pPr>
            <a:r>
              <a:rPr lang="en-GB"/>
              <a:t>Présentation</a:t>
            </a:r>
            <a:r>
              <a:rPr lang="en-GB"/>
              <a:t> du s</a:t>
            </a:r>
            <a:r>
              <a:rPr lang="en-GB"/>
              <a:t>ujet</a:t>
            </a:r>
            <a:endParaRPr/>
          </a:p>
          <a:p>
            <a:pPr indent="-342900" lvl="0" marL="457200" rtl="0" algn="l">
              <a:lnSpc>
                <a:spcPct val="150000"/>
              </a:lnSpc>
              <a:spcBef>
                <a:spcPts val="0"/>
              </a:spcBef>
              <a:spcAft>
                <a:spcPts val="0"/>
              </a:spcAft>
              <a:buSzPts val="1800"/>
              <a:buAutoNum type="arabicPeriod"/>
            </a:pPr>
            <a:r>
              <a:rPr lang="en-GB"/>
              <a:t>M</a:t>
            </a:r>
            <a:r>
              <a:rPr lang="en-GB"/>
              <a:t>otivation</a:t>
            </a:r>
            <a:endParaRPr/>
          </a:p>
          <a:p>
            <a:pPr indent="-342900" lvl="0" marL="457200" rtl="0" algn="l">
              <a:lnSpc>
                <a:spcPct val="150000"/>
              </a:lnSpc>
              <a:spcBef>
                <a:spcPts val="0"/>
              </a:spcBef>
              <a:spcAft>
                <a:spcPts val="0"/>
              </a:spcAft>
              <a:buSzPts val="1800"/>
              <a:buAutoNum type="arabicPeriod"/>
            </a:pPr>
            <a:r>
              <a:rPr lang="en-GB"/>
              <a:t>C</a:t>
            </a:r>
            <a:r>
              <a:rPr lang="en-GB"/>
              <a:t>adre théorique</a:t>
            </a:r>
            <a:endParaRPr/>
          </a:p>
          <a:p>
            <a:pPr indent="-342900" lvl="0" marL="457200" rtl="0" algn="l">
              <a:lnSpc>
                <a:spcPct val="150000"/>
              </a:lnSpc>
              <a:spcBef>
                <a:spcPts val="0"/>
              </a:spcBef>
              <a:spcAft>
                <a:spcPts val="0"/>
              </a:spcAft>
              <a:buSzPts val="1800"/>
              <a:buAutoNum type="arabicPeriod"/>
            </a:pPr>
            <a:r>
              <a:rPr lang="en-GB"/>
              <a:t>Problématique</a:t>
            </a:r>
            <a:endParaRPr/>
          </a:p>
          <a:p>
            <a:pPr indent="-342900" lvl="0" marL="457200" rtl="0" algn="l">
              <a:lnSpc>
                <a:spcPct val="150000"/>
              </a:lnSpc>
              <a:spcBef>
                <a:spcPts val="0"/>
              </a:spcBef>
              <a:spcAft>
                <a:spcPts val="0"/>
              </a:spcAft>
              <a:buSzPts val="1800"/>
              <a:buAutoNum type="arabicPeriod"/>
            </a:pPr>
            <a:r>
              <a:rPr lang="en-GB"/>
              <a:t>Méthodologie (outils de collecte de données utilisés)</a:t>
            </a:r>
            <a:endParaRPr/>
          </a:p>
          <a:p>
            <a:pPr indent="-342900" lvl="0" marL="457200" rtl="0" algn="l">
              <a:lnSpc>
                <a:spcPct val="150000"/>
              </a:lnSpc>
              <a:spcBef>
                <a:spcPts val="0"/>
              </a:spcBef>
              <a:spcAft>
                <a:spcPts val="0"/>
              </a:spcAft>
              <a:buSzPts val="1800"/>
              <a:buAutoNum type="arabicPeriod"/>
            </a:pPr>
            <a:r>
              <a:rPr lang="en-GB"/>
              <a:t>Annonce du plan</a:t>
            </a:r>
            <a:endParaRPr/>
          </a:p>
          <a:p>
            <a:pPr indent="0" lvl="0" marL="0" rtl="0" algn="l">
              <a:lnSpc>
                <a:spcPct val="100000"/>
              </a:lnSpc>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Le développement</a:t>
            </a:r>
            <a:endParaRPr/>
          </a:p>
        </p:txBody>
      </p:sp>
      <p:sp>
        <p:nvSpPr>
          <p:cNvPr id="174" name="Google Shape;174;p38"/>
          <p:cNvSpPr txBox="1"/>
          <p:nvPr>
            <p:ph idx="1" type="body"/>
          </p:nvPr>
        </p:nvSpPr>
        <p:spPr>
          <a:xfrm>
            <a:off x="934075" y="1299075"/>
            <a:ext cx="78603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 Rédiger les différentes parties du plan général. </a:t>
            </a:r>
            <a:endParaRPr/>
          </a:p>
          <a:p>
            <a:pPr indent="-342900" lvl="0" marL="457200" rtl="0" algn="l">
              <a:lnSpc>
                <a:spcPct val="100000"/>
              </a:lnSpc>
              <a:spcBef>
                <a:spcPts val="1600"/>
              </a:spcBef>
              <a:spcAft>
                <a:spcPts val="0"/>
              </a:spcAft>
              <a:buClr>
                <a:srgbClr val="6AA84F"/>
              </a:buClr>
              <a:buSzPts val="1800"/>
              <a:buChar char="✓"/>
            </a:pPr>
            <a:r>
              <a:rPr lang="en-GB"/>
              <a:t>Alterner entre explications théoriques et explications pratiques. </a:t>
            </a:r>
            <a:endParaRPr/>
          </a:p>
          <a:p>
            <a:pPr indent="-342900" lvl="0" marL="457200" rtl="0" algn="l">
              <a:lnSpc>
                <a:spcPct val="100000"/>
              </a:lnSpc>
              <a:spcBef>
                <a:spcPts val="1600"/>
              </a:spcBef>
              <a:spcAft>
                <a:spcPts val="0"/>
              </a:spcAft>
              <a:buClr>
                <a:srgbClr val="6AA84F"/>
              </a:buClr>
              <a:buSzPts val="1800"/>
              <a:buChar char="✓"/>
            </a:pPr>
            <a:r>
              <a:rPr lang="en-GB"/>
              <a:t>Proposer une réflexion analytique grâce aux informations collectées. </a:t>
            </a:r>
            <a:endParaRPr/>
          </a:p>
          <a:p>
            <a:pPr indent="-342900" lvl="0" marL="457200" rtl="0" algn="l">
              <a:lnSpc>
                <a:spcPct val="100000"/>
              </a:lnSpc>
              <a:spcBef>
                <a:spcPts val="1600"/>
              </a:spcBef>
              <a:spcAft>
                <a:spcPts val="0"/>
              </a:spcAft>
              <a:buClr>
                <a:srgbClr val="6AA84F"/>
              </a:buClr>
              <a:buSzPts val="1800"/>
              <a:buChar char="✓"/>
            </a:pPr>
            <a:r>
              <a:rPr lang="en-GB"/>
              <a:t>Apporter dans un ordre logique des éléments de réponse. </a:t>
            </a:r>
            <a:endParaRPr/>
          </a:p>
          <a:p>
            <a:pPr indent="-342900" lvl="0" marL="457200" rtl="0" algn="l">
              <a:lnSpc>
                <a:spcPct val="100000"/>
              </a:lnSpc>
              <a:spcBef>
                <a:spcPts val="1600"/>
              </a:spcBef>
              <a:spcAft>
                <a:spcPts val="0"/>
              </a:spcAft>
              <a:buClr>
                <a:srgbClr val="6AA84F"/>
              </a:buClr>
              <a:buSzPts val="1800"/>
              <a:buChar char="✓"/>
            </a:pPr>
            <a:r>
              <a:rPr lang="en-GB"/>
              <a:t>Confirmer ou non les hypothèses de départ. </a:t>
            </a:r>
            <a:endParaRPr/>
          </a:p>
          <a:p>
            <a:pPr indent="-342900" lvl="0" marL="457200" rtl="0" algn="l">
              <a:lnSpc>
                <a:spcPct val="100000"/>
              </a:lnSpc>
              <a:spcBef>
                <a:spcPts val="1600"/>
              </a:spcBef>
              <a:spcAft>
                <a:spcPts val="1600"/>
              </a:spcAft>
              <a:buClr>
                <a:srgbClr val="6AA84F"/>
              </a:buClr>
              <a:buSzPts val="1800"/>
              <a:buChar char="✓"/>
            </a:pPr>
            <a:r>
              <a:rPr lang="en-GB"/>
              <a:t>Répondre à la problématique de départ.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 La conclusion</a:t>
            </a:r>
            <a:endParaRPr/>
          </a:p>
        </p:txBody>
      </p:sp>
      <p:sp>
        <p:nvSpPr>
          <p:cNvPr id="180" name="Google Shape;180;p39"/>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 conclusion : </a:t>
            </a:r>
            <a:endParaRPr/>
          </a:p>
          <a:p>
            <a:pPr indent="-342900" lvl="0" marL="457200" rtl="0" algn="l">
              <a:lnSpc>
                <a:spcPct val="100000"/>
              </a:lnSpc>
              <a:spcBef>
                <a:spcPts val="1600"/>
              </a:spcBef>
              <a:spcAft>
                <a:spcPts val="0"/>
              </a:spcAft>
              <a:buClr>
                <a:srgbClr val="6AA84F"/>
              </a:buClr>
              <a:buSzPts val="1800"/>
              <a:buChar char="✓"/>
            </a:pPr>
            <a:r>
              <a:rPr lang="en-GB"/>
              <a:t>r</a:t>
            </a:r>
            <a:r>
              <a:rPr lang="en-GB"/>
              <a:t>ésume les principales idées du développement ; </a:t>
            </a:r>
            <a:endParaRPr/>
          </a:p>
          <a:p>
            <a:pPr indent="-342900" lvl="0" marL="457200" rtl="0" algn="l">
              <a:lnSpc>
                <a:spcPct val="100000"/>
              </a:lnSpc>
              <a:spcBef>
                <a:spcPts val="1600"/>
              </a:spcBef>
              <a:spcAft>
                <a:spcPts val="0"/>
              </a:spcAft>
              <a:buClr>
                <a:srgbClr val="6AA84F"/>
              </a:buClr>
              <a:buSzPts val="1800"/>
              <a:buChar char="✓"/>
            </a:pPr>
            <a:r>
              <a:rPr lang="en-GB"/>
              <a:t>r</a:t>
            </a:r>
            <a:r>
              <a:rPr lang="en-GB"/>
              <a:t>épond à la problématique initiale ; </a:t>
            </a:r>
            <a:endParaRPr/>
          </a:p>
          <a:p>
            <a:pPr indent="-342900" lvl="0" marL="457200" rtl="0" algn="l">
              <a:lnSpc>
                <a:spcPct val="100000"/>
              </a:lnSpc>
              <a:spcBef>
                <a:spcPts val="1600"/>
              </a:spcBef>
              <a:spcAft>
                <a:spcPts val="0"/>
              </a:spcAft>
              <a:buClr>
                <a:srgbClr val="6AA84F"/>
              </a:buClr>
              <a:buSzPts val="1800"/>
              <a:buChar char="✓"/>
            </a:pPr>
            <a:r>
              <a:rPr lang="en-GB"/>
              <a:t>p</a:t>
            </a:r>
            <a:r>
              <a:rPr lang="en-GB"/>
              <a:t>ropose une discussion du mémoire ; </a:t>
            </a:r>
            <a:endParaRPr/>
          </a:p>
          <a:p>
            <a:pPr indent="-342900" lvl="0" marL="457200" rtl="0" algn="l">
              <a:lnSpc>
                <a:spcPct val="100000"/>
              </a:lnSpc>
              <a:spcBef>
                <a:spcPts val="1600"/>
              </a:spcBef>
              <a:spcAft>
                <a:spcPts val="0"/>
              </a:spcAft>
              <a:buClr>
                <a:srgbClr val="6AA84F"/>
              </a:buClr>
              <a:buSzPts val="1800"/>
              <a:buChar char="✓"/>
            </a:pPr>
            <a:r>
              <a:rPr lang="en-GB"/>
              <a:t>établit une ouverture. </a:t>
            </a:r>
            <a:endParaRPr/>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40"/>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Après la rédaction</a:t>
            </a:r>
            <a:endParaRPr/>
          </a:p>
        </p:txBody>
      </p:sp>
      <p:sp>
        <p:nvSpPr>
          <p:cNvPr id="186" name="Google Shape;186;p40"/>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Le travail post-rédaction : la mise en forme et correction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41"/>
          <p:cNvSpPr txBox="1"/>
          <p:nvPr>
            <p:ph type="title"/>
          </p:nvPr>
        </p:nvSpPr>
        <p:spPr>
          <a:xfrm>
            <a:off x="934075" y="348150"/>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Choix du titre général</a:t>
            </a:r>
            <a:endParaRPr/>
          </a:p>
        </p:txBody>
      </p:sp>
      <p:sp>
        <p:nvSpPr>
          <p:cNvPr id="192" name="Google Shape;192;p41"/>
          <p:cNvSpPr txBox="1"/>
          <p:nvPr>
            <p:ph idx="1" type="body"/>
          </p:nvPr>
        </p:nvSpPr>
        <p:spPr>
          <a:xfrm>
            <a:off x="934075" y="920850"/>
            <a:ext cx="7200000" cy="1906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Trouver un titre accrocheur : </a:t>
            </a:r>
            <a:endParaRPr/>
          </a:p>
          <a:p>
            <a:pPr indent="-342900" lvl="0" marL="457200" rtl="0" algn="l">
              <a:lnSpc>
                <a:spcPct val="100000"/>
              </a:lnSpc>
              <a:spcBef>
                <a:spcPts val="1600"/>
              </a:spcBef>
              <a:spcAft>
                <a:spcPts val="0"/>
              </a:spcAft>
              <a:buClr>
                <a:srgbClr val="6AA84F"/>
              </a:buClr>
              <a:buSzPts val="1800"/>
              <a:buChar char="✓"/>
            </a:pPr>
            <a:r>
              <a:rPr lang="en-GB"/>
              <a:t>qui a une fonction informative ; </a:t>
            </a:r>
            <a:endParaRPr/>
          </a:p>
          <a:p>
            <a:pPr indent="-342900" lvl="0" marL="457200" rtl="0" algn="l">
              <a:lnSpc>
                <a:spcPct val="100000"/>
              </a:lnSpc>
              <a:spcBef>
                <a:spcPts val="1600"/>
              </a:spcBef>
              <a:spcAft>
                <a:spcPts val="0"/>
              </a:spcAft>
              <a:buClr>
                <a:srgbClr val="6AA84F"/>
              </a:buClr>
              <a:buSzPts val="1800"/>
              <a:buChar char="✓"/>
            </a:pPr>
            <a:r>
              <a:rPr lang="en-GB"/>
              <a:t>q</a:t>
            </a:r>
            <a:r>
              <a:rPr lang="en-GB"/>
              <a:t>ui est percutant ; </a:t>
            </a:r>
            <a:endParaRPr/>
          </a:p>
          <a:p>
            <a:pPr indent="-342900" lvl="0" marL="457200" rtl="0" algn="l">
              <a:lnSpc>
                <a:spcPct val="100000"/>
              </a:lnSpc>
              <a:spcBef>
                <a:spcPts val="1600"/>
              </a:spcBef>
              <a:spcAft>
                <a:spcPts val="1600"/>
              </a:spcAft>
              <a:buClr>
                <a:srgbClr val="6AA84F"/>
              </a:buClr>
              <a:buSzPts val="1800"/>
              <a:buChar char="✓"/>
            </a:pPr>
            <a:r>
              <a:rPr lang="en-GB"/>
              <a:t>qui est approprié au sujet.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Un mémoire, qu’est-ce que c’est ? </a:t>
            </a:r>
            <a:endParaRPr/>
          </a:p>
        </p:txBody>
      </p:sp>
      <p:sp>
        <p:nvSpPr>
          <p:cNvPr id="79" name="Google Shape;79;p24"/>
          <p:cNvSpPr txBox="1"/>
          <p:nvPr>
            <p:ph idx="1" type="body"/>
          </p:nvPr>
        </p:nvSpPr>
        <p:spPr>
          <a:xfrm>
            <a:off x="3969725" y="1832200"/>
            <a:ext cx="4658400" cy="21084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a:highlight>
                  <a:srgbClr val="FFFFFF"/>
                </a:highlight>
              </a:rPr>
              <a:t>Le mémoire représente un long travail de rédaction </a:t>
            </a:r>
            <a:r>
              <a:rPr lang="en-GB">
                <a:highlight>
                  <a:srgbClr val="FFFFFF"/>
                </a:highlight>
              </a:rPr>
              <a:t>académique</a:t>
            </a:r>
            <a:r>
              <a:rPr lang="en-GB">
                <a:highlight>
                  <a:srgbClr val="FFFFFF"/>
                </a:highlight>
              </a:rPr>
              <a:t> (60-100 pages). Il apporte une réponse argumentée à une problématique sur un sujet précis. </a:t>
            </a:r>
            <a:endParaRPr>
              <a:solidFill>
                <a:srgbClr val="1B2B68"/>
              </a:solidFill>
              <a:highlight>
                <a:srgbClr val="FFFFFF"/>
              </a:highlight>
            </a:endParaRPr>
          </a:p>
          <a:p>
            <a:pPr indent="0" lvl="0" marL="0" rtl="0" algn="ctr">
              <a:lnSpc>
                <a:spcPct val="150000"/>
              </a:lnSpc>
              <a:spcBef>
                <a:spcPts val="1600"/>
              </a:spcBef>
              <a:spcAft>
                <a:spcPts val="1600"/>
              </a:spcAft>
              <a:buNone/>
            </a:pPr>
            <a:r>
              <a:t/>
            </a:r>
            <a:endParaRPr sz="1750">
              <a:solidFill>
                <a:srgbClr val="555555"/>
              </a:solidFill>
              <a:highlight>
                <a:srgbClr val="FFFFFF"/>
              </a:highlight>
            </a:endParaRPr>
          </a:p>
        </p:txBody>
      </p:sp>
      <p:pic>
        <p:nvPicPr>
          <p:cNvPr id="80" name="Google Shape;80;p24"/>
          <p:cNvPicPr preferRelativeResize="0"/>
          <p:nvPr/>
        </p:nvPicPr>
        <p:blipFill rotWithShape="1">
          <a:blip r:embed="rId3">
            <a:alphaModFix/>
          </a:blip>
          <a:srcRect b="12046" l="6603" r="48009" t="11611"/>
          <a:stretch/>
        </p:blipFill>
        <p:spPr>
          <a:xfrm rot="-512673">
            <a:off x="1327338" y="1719450"/>
            <a:ext cx="1939976" cy="252119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42"/>
          <p:cNvSpPr txBox="1"/>
          <p:nvPr>
            <p:ph type="title"/>
          </p:nvPr>
        </p:nvSpPr>
        <p:spPr>
          <a:xfrm>
            <a:off x="972000" y="1918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Couverture et page de garde</a:t>
            </a:r>
            <a:endParaRPr/>
          </a:p>
        </p:txBody>
      </p:sp>
      <p:sp>
        <p:nvSpPr>
          <p:cNvPr id="198" name="Google Shape;198;p42"/>
          <p:cNvSpPr txBox="1"/>
          <p:nvPr>
            <p:ph idx="1" type="body"/>
          </p:nvPr>
        </p:nvSpPr>
        <p:spPr>
          <a:xfrm>
            <a:off x="972000" y="944175"/>
            <a:ext cx="3427200" cy="32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600"/>
              <a:t>Couverture :</a:t>
            </a:r>
            <a:r>
              <a:rPr lang="en-GB" sz="1600"/>
              <a:t> </a:t>
            </a:r>
            <a:endParaRPr sz="1600"/>
          </a:p>
          <a:p>
            <a:pPr indent="-323850" lvl="0" marL="457200" rtl="0" algn="l">
              <a:lnSpc>
                <a:spcPct val="100000"/>
              </a:lnSpc>
              <a:spcBef>
                <a:spcPts val="1600"/>
              </a:spcBef>
              <a:spcAft>
                <a:spcPts val="0"/>
              </a:spcAft>
              <a:buClr>
                <a:srgbClr val="6AA84F"/>
              </a:buClr>
              <a:buSzPts val="1500"/>
              <a:buChar char="✓"/>
            </a:pPr>
            <a:r>
              <a:rPr lang="en-GB" sz="1500"/>
              <a:t>Titre. </a:t>
            </a:r>
            <a:endParaRPr sz="1500"/>
          </a:p>
          <a:p>
            <a:pPr indent="-323850" lvl="0" marL="457200" rtl="0" algn="l">
              <a:lnSpc>
                <a:spcPct val="100000"/>
              </a:lnSpc>
              <a:spcBef>
                <a:spcPts val="1600"/>
              </a:spcBef>
              <a:spcAft>
                <a:spcPts val="0"/>
              </a:spcAft>
              <a:buClr>
                <a:srgbClr val="6AA84F"/>
              </a:buClr>
              <a:buSzPts val="1500"/>
              <a:buChar char="✓"/>
            </a:pPr>
            <a:r>
              <a:rPr lang="en-GB" sz="1500"/>
              <a:t>Nom et prénom. </a:t>
            </a:r>
            <a:endParaRPr sz="1500"/>
          </a:p>
          <a:p>
            <a:pPr indent="-323850" lvl="0" marL="457200" rtl="0" algn="l">
              <a:lnSpc>
                <a:spcPct val="100000"/>
              </a:lnSpc>
              <a:spcBef>
                <a:spcPts val="1600"/>
              </a:spcBef>
              <a:spcAft>
                <a:spcPts val="0"/>
              </a:spcAft>
              <a:buClr>
                <a:srgbClr val="6AA84F"/>
              </a:buClr>
              <a:buSzPts val="1500"/>
              <a:buChar char="✓"/>
            </a:pPr>
            <a:r>
              <a:rPr lang="en-GB" sz="1500"/>
              <a:t>Noms du tuteur / directeur de stage. </a:t>
            </a:r>
            <a:endParaRPr sz="1500"/>
          </a:p>
          <a:p>
            <a:pPr indent="-323850" lvl="0" marL="457200" rtl="0" algn="l">
              <a:lnSpc>
                <a:spcPct val="100000"/>
              </a:lnSpc>
              <a:spcBef>
                <a:spcPts val="1600"/>
              </a:spcBef>
              <a:spcAft>
                <a:spcPts val="0"/>
              </a:spcAft>
              <a:buClr>
                <a:srgbClr val="6AA84F"/>
              </a:buClr>
              <a:buSzPts val="1500"/>
              <a:buChar char="✓"/>
            </a:pPr>
            <a:r>
              <a:rPr lang="en-GB" sz="1500"/>
              <a:t>Année universitaire. </a:t>
            </a:r>
            <a:endParaRPr sz="1500"/>
          </a:p>
          <a:p>
            <a:pPr indent="-323850" lvl="0" marL="457200" rtl="0" algn="l">
              <a:lnSpc>
                <a:spcPct val="100000"/>
              </a:lnSpc>
              <a:spcBef>
                <a:spcPts val="1600"/>
              </a:spcBef>
              <a:spcAft>
                <a:spcPts val="1600"/>
              </a:spcAft>
              <a:buClr>
                <a:srgbClr val="6AA84F"/>
              </a:buClr>
              <a:buSzPts val="1500"/>
              <a:buChar char="✓"/>
            </a:pPr>
            <a:r>
              <a:rPr lang="en-GB" sz="1500"/>
              <a:t>Nom de </a:t>
            </a:r>
            <a:r>
              <a:rPr lang="en-GB" sz="1500"/>
              <a:t>l'établissement. </a:t>
            </a:r>
            <a:r>
              <a:rPr lang="en-GB" sz="1500"/>
              <a:t> </a:t>
            </a:r>
            <a:endParaRPr sz="1500"/>
          </a:p>
        </p:txBody>
      </p:sp>
      <p:sp>
        <p:nvSpPr>
          <p:cNvPr id="199" name="Google Shape;199;p42"/>
          <p:cNvSpPr txBox="1"/>
          <p:nvPr/>
        </p:nvSpPr>
        <p:spPr>
          <a:xfrm>
            <a:off x="4733475" y="944175"/>
            <a:ext cx="3842400" cy="36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1B2B68"/>
                </a:solidFill>
                <a:latin typeface="Open Sans"/>
                <a:ea typeface="Open Sans"/>
                <a:cs typeface="Open Sans"/>
                <a:sym typeface="Open Sans"/>
              </a:rPr>
              <a:t>Page de garde</a:t>
            </a:r>
            <a:r>
              <a:rPr lang="en-GB" sz="1600">
                <a:solidFill>
                  <a:srgbClr val="1B2B68"/>
                </a:solidFill>
                <a:latin typeface="Open Sans"/>
                <a:ea typeface="Open Sans"/>
                <a:cs typeface="Open Sans"/>
                <a:sym typeface="Open Sans"/>
              </a:rPr>
              <a:t> :</a:t>
            </a:r>
            <a:r>
              <a:rPr lang="en-GB" sz="1500">
                <a:latin typeface="Open Sans"/>
                <a:ea typeface="Open Sans"/>
                <a:cs typeface="Open Sans"/>
                <a:sym typeface="Open Sans"/>
              </a:rPr>
              <a:t> </a:t>
            </a:r>
            <a:endParaRPr sz="15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323850" lvl="0" marL="457200" rtl="0" algn="l">
              <a:spcBef>
                <a:spcPts val="0"/>
              </a:spcBef>
              <a:spcAft>
                <a:spcPts val="0"/>
              </a:spcAft>
              <a:buClr>
                <a:srgbClr val="6AA84F"/>
              </a:buClr>
              <a:buSzPts val="1500"/>
              <a:buFont typeface="Open Sans"/>
              <a:buChar char="✓"/>
            </a:pPr>
            <a:r>
              <a:rPr lang="en-GB" sz="1500">
                <a:solidFill>
                  <a:srgbClr val="1B2B68"/>
                </a:solidFill>
                <a:latin typeface="Open Sans"/>
                <a:ea typeface="Open Sans"/>
                <a:cs typeface="Open Sans"/>
                <a:sym typeface="Open Sans"/>
              </a:rPr>
              <a:t>Titre du mémoire. </a:t>
            </a:r>
            <a:endParaRPr sz="1500">
              <a:solidFill>
                <a:srgbClr val="1B2B68"/>
              </a:solidFill>
              <a:latin typeface="Open Sans"/>
              <a:ea typeface="Open Sans"/>
              <a:cs typeface="Open Sans"/>
              <a:sym typeface="Open Sans"/>
            </a:endParaRPr>
          </a:p>
          <a:p>
            <a:pPr indent="-323850" lvl="0" marL="457200" rtl="0" algn="l">
              <a:spcBef>
                <a:spcPts val="1600"/>
              </a:spcBef>
              <a:spcAft>
                <a:spcPts val="0"/>
              </a:spcAft>
              <a:buClr>
                <a:srgbClr val="6AA84F"/>
              </a:buClr>
              <a:buSzPts val="1500"/>
              <a:buFont typeface="Open Sans"/>
              <a:buChar char="✓"/>
            </a:pPr>
            <a:r>
              <a:rPr lang="en-GB" sz="1500">
                <a:solidFill>
                  <a:srgbClr val="1B2B68"/>
                </a:solidFill>
                <a:latin typeface="Open Sans"/>
                <a:ea typeface="Open Sans"/>
                <a:cs typeface="Open Sans"/>
                <a:sym typeface="Open Sans"/>
              </a:rPr>
              <a:t>Identité de l’étudiant et du tuteur / directeur de stage.   </a:t>
            </a:r>
            <a:endParaRPr sz="1500">
              <a:solidFill>
                <a:srgbClr val="1B2B68"/>
              </a:solidFill>
              <a:latin typeface="Open Sans"/>
              <a:ea typeface="Open Sans"/>
              <a:cs typeface="Open Sans"/>
              <a:sym typeface="Open Sans"/>
            </a:endParaRPr>
          </a:p>
          <a:p>
            <a:pPr indent="-323850" lvl="0" marL="457200" rtl="0" algn="l">
              <a:spcBef>
                <a:spcPts val="1600"/>
              </a:spcBef>
              <a:spcAft>
                <a:spcPts val="0"/>
              </a:spcAft>
              <a:buClr>
                <a:srgbClr val="6AA84F"/>
              </a:buClr>
              <a:buSzPts val="1500"/>
              <a:buFont typeface="Open Sans"/>
              <a:buChar char="✓"/>
            </a:pPr>
            <a:r>
              <a:rPr lang="en-GB" sz="1500">
                <a:solidFill>
                  <a:srgbClr val="1B2B68"/>
                </a:solidFill>
                <a:latin typeface="Open Sans"/>
                <a:ea typeface="Open Sans"/>
                <a:cs typeface="Open Sans"/>
                <a:sym typeface="Open Sans"/>
              </a:rPr>
              <a:t>Numéro d’étudiant.  </a:t>
            </a:r>
            <a:endParaRPr sz="1500">
              <a:solidFill>
                <a:srgbClr val="1B2B68"/>
              </a:solidFill>
              <a:latin typeface="Open Sans"/>
              <a:ea typeface="Open Sans"/>
              <a:cs typeface="Open Sans"/>
              <a:sym typeface="Open Sans"/>
            </a:endParaRPr>
          </a:p>
          <a:p>
            <a:pPr indent="-323850" lvl="0" marL="457200" rtl="0" algn="l">
              <a:spcBef>
                <a:spcPts val="1600"/>
              </a:spcBef>
              <a:spcAft>
                <a:spcPts val="0"/>
              </a:spcAft>
              <a:buClr>
                <a:srgbClr val="6AA84F"/>
              </a:buClr>
              <a:buSzPts val="1500"/>
              <a:buFont typeface="Open Sans"/>
              <a:buChar char="✓"/>
            </a:pPr>
            <a:r>
              <a:rPr lang="en-GB" sz="1500">
                <a:solidFill>
                  <a:srgbClr val="1B2B68"/>
                </a:solidFill>
                <a:latin typeface="Open Sans"/>
                <a:ea typeface="Open Sans"/>
                <a:cs typeface="Open Sans"/>
                <a:sym typeface="Open Sans"/>
              </a:rPr>
              <a:t>Noms des membres du jury. </a:t>
            </a:r>
            <a:endParaRPr sz="1500">
              <a:solidFill>
                <a:srgbClr val="1B2B68"/>
              </a:solidFill>
              <a:latin typeface="Open Sans"/>
              <a:ea typeface="Open Sans"/>
              <a:cs typeface="Open Sans"/>
              <a:sym typeface="Open Sans"/>
            </a:endParaRPr>
          </a:p>
          <a:p>
            <a:pPr indent="-323850" lvl="0" marL="457200" rtl="0" algn="l">
              <a:spcBef>
                <a:spcPts val="1600"/>
              </a:spcBef>
              <a:spcAft>
                <a:spcPts val="0"/>
              </a:spcAft>
              <a:buClr>
                <a:srgbClr val="6AA84F"/>
              </a:buClr>
              <a:buSzPts val="1500"/>
              <a:buFont typeface="Open Sans"/>
              <a:buChar char="✓"/>
            </a:pPr>
            <a:r>
              <a:rPr lang="en-GB" sz="1500">
                <a:solidFill>
                  <a:srgbClr val="1B2B68"/>
                </a:solidFill>
                <a:latin typeface="Open Sans"/>
                <a:ea typeface="Open Sans"/>
                <a:cs typeface="Open Sans"/>
                <a:sym typeface="Open Sans"/>
              </a:rPr>
              <a:t>Année universitaire et date de soutenance. </a:t>
            </a:r>
            <a:endParaRPr sz="1500">
              <a:solidFill>
                <a:srgbClr val="1B2B68"/>
              </a:solidFill>
              <a:latin typeface="Open Sans"/>
              <a:ea typeface="Open Sans"/>
              <a:cs typeface="Open Sans"/>
              <a:sym typeface="Open Sans"/>
            </a:endParaRPr>
          </a:p>
          <a:p>
            <a:pPr indent="-323850" lvl="0" marL="457200" rtl="0" algn="l">
              <a:spcBef>
                <a:spcPts val="1600"/>
              </a:spcBef>
              <a:spcAft>
                <a:spcPts val="0"/>
              </a:spcAft>
              <a:buClr>
                <a:srgbClr val="6AA84F"/>
              </a:buClr>
              <a:buSzPts val="1500"/>
              <a:buFont typeface="Open Sans"/>
              <a:buChar char="✓"/>
            </a:pPr>
            <a:r>
              <a:rPr lang="en-GB" sz="1500">
                <a:solidFill>
                  <a:srgbClr val="1B2B68"/>
                </a:solidFill>
                <a:latin typeface="Open Sans"/>
                <a:ea typeface="Open Sans"/>
                <a:cs typeface="Open Sans"/>
                <a:sym typeface="Open Sans"/>
              </a:rPr>
              <a:t>Diplôme préparé, logo, et adresse de l’école.  </a:t>
            </a:r>
            <a:endParaRPr sz="1500">
              <a:solidFill>
                <a:srgbClr val="1B2B68"/>
              </a:solidFill>
              <a:latin typeface="Open Sans"/>
              <a:ea typeface="Open Sans"/>
              <a:cs typeface="Open Sans"/>
              <a:sym typeface="Open Sans"/>
            </a:endParaRPr>
          </a:p>
          <a:p>
            <a:pPr indent="0" lvl="0" marL="0" rtl="0" algn="l">
              <a:spcBef>
                <a:spcPts val="160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sz="1500">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43"/>
          <p:cNvSpPr txBox="1"/>
          <p:nvPr>
            <p:ph type="title"/>
          </p:nvPr>
        </p:nvSpPr>
        <p:spPr>
          <a:xfrm>
            <a:off x="915025" y="2450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 Les remerciements</a:t>
            </a:r>
            <a:endParaRPr/>
          </a:p>
        </p:txBody>
      </p:sp>
      <p:sp>
        <p:nvSpPr>
          <p:cNvPr id="205" name="Google Shape;205;p43"/>
          <p:cNvSpPr txBox="1"/>
          <p:nvPr>
            <p:ph idx="1" type="body"/>
          </p:nvPr>
        </p:nvSpPr>
        <p:spPr>
          <a:xfrm>
            <a:off x="1181725" y="1779550"/>
            <a:ext cx="4814400" cy="241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500"/>
              <a:t>Ordre de remerciements </a:t>
            </a:r>
            <a:r>
              <a:rPr lang="en-GB" sz="1500"/>
              <a:t>: </a:t>
            </a:r>
            <a:endParaRPr sz="1500"/>
          </a:p>
          <a:p>
            <a:pPr indent="-323850" lvl="0" marL="457200" rtl="0" algn="l">
              <a:lnSpc>
                <a:spcPct val="115000"/>
              </a:lnSpc>
              <a:spcBef>
                <a:spcPts val="1600"/>
              </a:spcBef>
              <a:spcAft>
                <a:spcPts val="0"/>
              </a:spcAft>
              <a:buClr>
                <a:srgbClr val="1B2B68"/>
              </a:buClr>
              <a:buSzPts val="1500"/>
              <a:buAutoNum type="arabicPeriod"/>
            </a:pPr>
            <a:r>
              <a:rPr lang="en-GB" sz="1500">
                <a:solidFill>
                  <a:srgbClr val="1B2B68"/>
                </a:solidFill>
                <a:highlight>
                  <a:srgbClr val="FFFFFF"/>
                </a:highlight>
              </a:rPr>
              <a:t>Le directeur de mémoire.</a:t>
            </a:r>
            <a:endParaRPr sz="1500">
              <a:solidFill>
                <a:srgbClr val="1B2B68"/>
              </a:solidFill>
              <a:highlight>
                <a:srgbClr val="FFFFFF"/>
              </a:highlight>
            </a:endParaRPr>
          </a:p>
          <a:p>
            <a:pPr indent="-323850" lvl="0" marL="457200" rtl="0" algn="l">
              <a:lnSpc>
                <a:spcPct val="115000"/>
              </a:lnSpc>
              <a:spcBef>
                <a:spcPts val="0"/>
              </a:spcBef>
              <a:spcAft>
                <a:spcPts val="0"/>
              </a:spcAft>
              <a:buClr>
                <a:srgbClr val="1B2B68"/>
              </a:buClr>
              <a:buSzPts val="1500"/>
              <a:buAutoNum type="arabicPeriod"/>
            </a:pPr>
            <a:r>
              <a:rPr lang="en-GB" sz="1500">
                <a:solidFill>
                  <a:srgbClr val="1B2B68"/>
                </a:solidFill>
                <a:highlight>
                  <a:srgbClr val="FFFFFF"/>
                </a:highlight>
              </a:rPr>
              <a:t>L’équipe pédagogique de l’établissement.</a:t>
            </a:r>
            <a:endParaRPr sz="1500">
              <a:solidFill>
                <a:srgbClr val="1B2B68"/>
              </a:solidFill>
              <a:highlight>
                <a:srgbClr val="FFFFFF"/>
              </a:highlight>
            </a:endParaRPr>
          </a:p>
          <a:p>
            <a:pPr indent="-323850" lvl="0" marL="457200" rtl="0" algn="l">
              <a:lnSpc>
                <a:spcPct val="115000"/>
              </a:lnSpc>
              <a:spcBef>
                <a:spcPts val="0"/>
              </a:spcBef>
              <a:spcAft>
                <a:spcPts val="0"/>
              </a:spcAft>
              <a:buClr>
                <a:srgbClr val="1B2B68"/>
              </a:buClr>
              <a:buSzPts val="1500"/>
              <a:buAutoNum type="arabicPeriod"/>
            </a:pPr>
            <a:r>
              <a:rPr lang="en-GB" sz="1500">
                <a:solidFill>
                  <a:srgbClr val="1B2B68"/>
                </a:solidFill>
                <a:highlight>
                  <a:srgbClr val="FFFFFF"/>
                </a:highlight>
              </a:rPr>
              <a:t>Les professeurs ou intervenants.</a:t>
            </a:r>
            <a:endParaRPr sz="1500">
              <a:solidFill>
                <a:srgbClr val="1B2B68"/>
              </a:solidFill>
              <a:highlight>
                <a:srgbClr val="FFFFFF"/>
              </a:highlight>
            </a:endParaRPr>
          </a:p>
          <a:p>
            <a:pPr indent="-323850" lvl="0" marL="457200" rtl="0" algn="l">
              <a:lnSpc>
                <a:spcPct val="115000"/>
              </a:lnSpc>
              <a:spcBef>
                <a:spcPts val="0"/>
              </a:spcBef>
              <a:spcAft>
                <a:spcPts val="0"/>
              </a:spcAft>
              <a:buClr>
                <a:srgbClr val="1B2B68"/>
              </a:buClr>
              <a:buSzPts val="1500"/>
              <a:buAutoNum type="arabicPeriod"/>
            </a:pPr>
            <a:r>
              <a:rPr lang="en-GB" sz="1500">
                <a:solidFill>
                  <a:srgbClr val="1B2B68"/>
                </a:solidFill>
                <a:highlight>
                  <a:srgbClr val="FFFFFF"/>
                </a:highlight>
              </a:rPr>
              <a:t>Les proches (famille, amis, collègues, conjoint,…).</a:t>
            </a:r>
            <a:endParaRPr sz="1500">
              <a:solidFill>
                <a:srgbClr val="1B2B68"/>
              </a:solidFill>
              <a:highlight>
                <a:srgbClr val="FFFFFF"/>
              </a:highlight>
            </a:endParaRPr>
          </a:p>
          <a:p>
            <a:pPr indent="0" lvl="0" marL="0" rtl="0" algn="l">
              <a:lnSpc>
                <a:spcPct val="115000"/>
              </a:lnSpc>
              <a:spcBef>
                <a:spcPts val="1200"/>
              </a:spcBef>
              <a:spcAft>
                <a:spcPts val="0"/>
              </a:spcAft>
              <a:buNone/>
            </a:pPr>
            <a:r>
              <a:t/>
            </a:r>
            <a:endParaRPr>
              <a:solidFill>
                <a:srgbClr val="1B2B68"/>
              </a:solidFill>
              <a:highlight>
                <a:srgbClr val="FFFFFF"/>
              </a:highlight>
              <a:latin typeface="Arial"/>
              <a:ea typeface="Arial"/>
              <a:cs typeface="Arial"/>
              <a:sym typeface="Arial"/>
            </a:endParaRPr>
          </a:p>
          <a:p>
            <a:pPr indent="0" lvl="0" marL="0" rtl="0" algn="l">
              <a:lnSpc>
                <a:spcPct val="100000"/>
              </a:lnSpc>
              <a:spcBef>
                <a:spcPts val="1200"/>
              </a:spcBef>
              <a:spcAft>
                <a:spcPts val="1600"/>
              </a:spcAft>
              <a:buNone/>
            </a:pPr>
            <a:r>
              <a:t/>
            </a:r>
            <a:endParaRPr/>
          </a:p>
        </p:txBody>
      </p:sp>
      <p:sp>
        <p:nvSpPr>
          <p:cNvPr id="206" name="Google Shape;206;p43"/>
          <p:cNvSpPr txBox="1"/>
          <p:nvPr/>
        </p:nvSpPr>
        <p:spPr>
          <a:xfrm>
            <a:off x="703350" y="1012275"/>
            <a:ext cx="8210700" cy="572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1600"/>
              </a:spcAft>
              <a:buClr>
                <a:srgbClr val="6AA84F"/>
              </a:buClr>
              <a:buSzPts val="1800"/>
              <a:buFont typeface="Open Sans"/>
              <a:buChar char="✓"/>
            </a:pPr>
            <a:r>
              <a:rPr lang="en-GB" sz="1800">
                <a:solidFill>
                  <a:srgbClr val="1B2B68"/>
                </a:solidFill>
                <a:latin typeface="Open Sans"/>
                <a:ea typeface="Open Sans"/>
                <a:cs typeface="Open Sans"/>
                <a:sym typeface="Open Sans"/>
              </a:rPr>
              <a:t>Remercier les personnes qui ont apporté leur aide directe ou indirecte.</a:t>
            </a:r>
            <a:endParaRPr>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4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Rédiger le résumé du mémoire</a:t>
            </a:r>
            <a:endParaRPr/>
          </a:p>
        </p:txBody>
      </p:sp>
      <p:sp>
        <p:nvSpPr>
          <p:cNvPr id="212" name="Google Shape;212;p44"/>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Explique le titre du mémoire. </a:t>
            </a:r>
            <a:endParaRPr/>
          </a:p>
          <a:p>
            <a:pPr indent="-342900" lvl="0" marL="457200" rtl="0" algn="l">
              <a:lnSpc>
                <a:spcPct val="100000"/>
              </a:lnSpc>
              <a:spcBef>
                <a:spcPts val="1600"/>
              </a:spcBef>
              <a:spcAft>
                <a:spcPts val="0"/>
              </a:spcAft>
              <a:buClr>
                <a:srgbClr val="6AA84F"/>
              </a:buClr>
              <a:buSzPts val="1800"/>
              <a:buChar char="✓"/>
            </a:pPr>
            <a:r>
              <a:rPr lang="en-GB"/>
              <a:t>Résumé synthétique du</a:t>
            </a:r>
            <a:r>
              <a:rPr lang="en-GB"/>
              <a:t> mémoire. </a:t>
            </a:r>
            <a:endParaRPr/>
          </a:p>
          <a:p>
            <a:pPr indent="-342900" lvl="0" marL="457200" rtl="0" algn="l">
              <a:lnSpc>
                <a:spcPct val="100000"/>
              </a:lnSpc>
              <a:spcBef>
                <a:spcPts val="1600"/>
              </a:spcBef>
              <a:spcAft>
                <a:spcPts val="0"/>
              </a:spcAft>
              <a:buClr>
                <a:srgbClr val="6AA84F"/>
              </a:buClr>
              <a:buSzPts val="1800"/>
              <a:buChar char="✓"/>
            </a:pPr>
            <a:r>
              <a:rPr lang="en-GB"/>
              <a:t>Donne un aperçu du mémoire. </a:t>
            </a:r>
            <a:endParaRPr/>
          </a:p>
          <a:p>
            <a:pPr indent="-342900" lvl="0" marL="457200" rtl="0" algn="l">
              <a:lnSpc>
                <a:spcPct val="100000"/>
              </a:lnSpc>
              <a:spcBef>
                <a:spcPts val="1600"/>
              </a:spcBef>
              <a:spcAft>
                <a:spcPts val="0"/>
              </a:spcAft>
              <a:buClr>
                <a:srgbClr val="6AA84F"/>
              </a:buClr>
              <a:buSzPts val="1800"/>
              <a:buChar char="✓"/>
            </a:pPr>
            <a:r>
              <a:rPr lang="en-GB"/>
              <a:t>À rédiger après la rédaction finale du mémoire.</a:t>
            </a:r>
            <a:endParaRPr/>
          </a:p>
          <a:p>
            <a:pPr indent="0" lvl="0" marL="0" rtl="0" algn="l">
              <a:lnSpc>
                <a:spcPct val="100000"/>
              </a:lnSpc>
              <a:spcBef>
                <a:spcPts val="16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45"/>
          <p:cNvSpPr txBox="1"/>
          <p:nvPr>
            <p:ph type="title"/>
          </p:nvPr>
        </p:nvSpPr>
        <p:spPr>
          <a:xfrm>
            <a:off x="934075" y="2216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Le sommaire </a:t>
            </a:r>
            <a:endParaRPr/>
          </a:p>
        </p:txBody>
      </p:sp>
      <p:sp>
        <p:nvSpPr>
          <p:cNvPr id="218" name="Google Shape;218;p45"/>
          <p:cNvSpPr txBox="1"/>
          <p:nvPr>
            <p:ph idx="1" type="body"/>
          </p:nvPr>
        </p:nvSpPr>
        <p:spPr>
          <a:xfrm>
            <a:off x="934075" y="863550"/>
            <a:ext cx="7200000" cy="10170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Citer et numéroter les chapitres et les sous-parties. </a:t>
            </a:r>
            <a:endParaRPr/>
          </a:p>
          <a:p>
            <a:pPr indent="-342900" lvl="0" marL="457200" rtl="0" algn="l">
              <a:lnSpc>
                <a:spcPct val="100000"/>
              </a:lnSpc>
              <a:spcBef>
                <a:spcPts val="1600"/>
              </a:spcBef>
              <a:spcAft>
                <a:spcPts val="0"/>
              </a:spcAft>
              <a:buClr>
                <a:srgbClr val="6AA84F"/>
              </a:buClr>
              <a:buSzPts val="1800"/>
              <a:buChar char="✓"/>
            </a:pPr>
            <a:r>
              <a:rPr lang="en-GB"/>
              <a:t>Donner une vue d’ensemble du mémoire.</a:t>
            </a:r>
            <a:endParaRPr/>
          </a:p>
          <a:p>
            <a:pPr indent="0" lvl="0" marL="0" rtl="0" algn="l">
              <a:lnSpc>
                <a:spcPct val="100000"/>
              </a:lnSpc>
              <a:spcBef>
                <a:spcPts val="1600"/>
              </a:spcBef>
              <a:spcAft>
                <a:spcPts val="1600"/>
              </a:spcAft>
              <a:buNone/>
            </a:pPr>
            <a:r>
              <a:t/>
            </a:r>
            <a:endParaRPr/>
          </a:p>
        </p:txBody>
      </p:sp>
      <p:pic>
        <p:nvPicPr>
          <p:cNvPr id="219" name="Google Shape;219;p45"/>
          <p:cNvPicPr preferRelativeResize="0"/>
          <p:nvPr/>
        </p:nvPicPr>
        <p:blipFill>
          <a:blip r:embed="rId3">
            <a:alphaModFix/>
          </a:blip>
          <a:stretch>
            <a:fillRect/>
          </a:stretch>
        </p:blipFill>
        <p:spPr>
          <a:xfrm>
            <a:off x="1726750" y="1880550"/>
            <a:ext cx="5690488" cy="29581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6. La bibliographie</a:t>
            </a:r>
            <a:endParaRPr/>
          </a:p>
        </p:txBody>
      </p:sp>
      <p:sp>
        <p:nvSpPr>
          <p:cNvPr id="225" name="Google Shape;225;p46"/>
          <p:cNvSpPr txBox="1"/>
          <p:nvPr>
            <p:ph idx="1" type="body"/>
          </p:nvPr>
        </p:nvSpPr>
        <p:spPr>
          <a:xfrm>
            <a:off x="934075" y="113742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Citer les sources des citations évoquées dans le développement du mémoire. </a:t>
            </a:r>
            <a:endParaRPr/>
          </a:p>
          <a:p>
            <a:pPr indent="-342900" lvl="0" marL="457200" rtl="0" algn="l">
              <a:lnSpc>
                <a:spcPct val="100000"/>
              </a:lnSpc>
              <a:spcBef>
                <a:spcPts val="1600"/>
              </a:spcBef>
              <a:spcAft>
                <a:spcPts val="0"/>
              </a:spcAft>
              <a:buClr>
                <a:srgbClr val="6AA84F"/>
              </a:buClr>
              <a:buSzPts val="1800"/>
              <a:buChar char="✓"/>
            </a:pPr>
            <a:r>
              <a:rPr lang="en-GB"/>
              <a:t>Organiser les sources par ordre alphabétique. </a:t>
            </a:r>
            <a:endParaRPr/>
          </a:p>
          <a:p>
            <a:pPr indent="0" lvl="0" marL="0" rtl="0" algn="l">
              <a:lnSpc>
                <a:spcPct val="100000"/>
              </a:lnSpc>
              <a:spcBef>
                <a:spcPts val="1600"/>
              </a:spcBef>
              <a:spcAft>
                <a:spcPts val="1600"/>
              </a:spcAft>
              <a:buNone/>
            </a:pPr>
            <a:r>
              <a:t/>
            </a:r>
            <a:endParaRPr/>
          </a:p>
        </p:txBody>
      </p:sp>
      <p:pic>
        <p:nvPicPr>
          <p:cNvPr id="226" name="Google Shape;226;p46"/>
          <p:cNvPicPr preferRelativeResize="0"/>
          <p:nvPr/>
        </p:nvPicPr>
        <p:blipFill>
          <a:blip r:embed="rId3">
            <a:alphaModFix/>
          </a:blip>
          <a:stretch>
            <a:fillRect/>
          </a:stretch>
        </p:blipFill>
        <p:spPr>
          <a:xfrm>
            <a:off x="2022712" y="2780800"/>
            <a:ext cx="5098575" cy="17730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4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7. Les annexes</a:t>
            </a:r>
            <a:endParaRPr/>
          </a:p>
        </p:txBody>
      </p:sp>
      <p:sp>
        <p:nvSpPr>
          <p:cNvPr id="232" name="Google Shape;232;p4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Ajouter des documents annexes :</a:t>
            </a:r>
            <a:endParaRPr/>
          </a:p>
          <a:p>
            <a:pPr indent="-342900" lvl="0" marL="457200" rtl="0" algn="l">
              <a:lnSpc>
                <a:spcPct val="100000"/>
              </a:lnSpc>
              <a:spcBef>
                <a:spcPts val="1600"/>
              </a:spcBef>
              <a:spcAft>
                <a:spcPts val="0"/>
              </a:spcAft>
              <a:buSzPts val="1800"/>
              <a:buChar char="●"/>
            </a:pPr>
            <a:r>
              <a:rPr lang="en-GB"/>
              <a:t>tableaux ; </a:t>
            </a:r>
            <a:endParaRPr/>
          </a:p>
          <a:p>
            <a:pPr indent="-342900" lvl="0" marL="457200" rtl="0" algn="l">
              <a:lnSpc>
                <a:spcPct val="100000"/>
              </a:lnSpc>
              <a:spcBef>
                <a:spcPts val="0"/>
              </a:spcBef>
              <a:spcAft>
                <a:spcPts val="0"/>
              </a:spcAft>
              <a:buSzPts val="1800"/>
              <a:buChar char="●"/>
            </a:pPr>
            <a:r>
              <a:rPr lang="en-GB"/>
              <a:t>g</a:t>
            </a:r>
            <a:r>
              <a:rPr lang="en-GB"/>
              <a:t>raphiques ; </a:t>
            </a:r>
            <a:endParaRPr/>
          </a:p>
          <a:p>
            <a:pPr indent="-342900" lvl="0" marL="457200" rtl="0" algn="l">
              <a:lnSpc>
                <a:spcPct val="100000"/>
              </a:lnSpc>
              <a:spcBef>
                <a:spcPts val="0"/>
              </a:spcBef>
              <a:spcAft>
                <a:spcPts val="0"/>
              </a:spcAft>
              <a:buSzPts val="1800"/>
              <a:buChar char="●"/>
            </a:pPr>
            <a:r>
              <a:rPr lang="en-GB"/>
              <a:t>r</a:t>
            </a:r>
            <a:r>
              <a:rPr lang="en-GB"/>
              <a:t>apports...</a:t>
            </a:r>
            <a:endParaRPr/>
          </a:p>
          <a:p>
            <a:pPr indent="0" lvl="0" marL="457200" rtl="0" algn="l">
              <a:lnSpc>
                <a:spcPct val="100000"/>
              </a:lnSpc>
              <a:spcBef>
                <a:spcPts val="1600"/>
              </a:spcBef>
              <a:spcAft>
                <a:spcPts val="0"/>
              </a:spcAft>
              <a:buNone/>
            </a:pPr>
            <a:r>
              <a:t/>
            </a:r>
            <a:endParaRPr sz="800"/>
          </a:p>
          <a:p>
            <a:pPr indent="0" lvl="0" marL="0" rtl="0" algn="l">
              <a:lnSpc>
                <a:spcPct val="100000"/>
              </a:lnSpc>
              <a:spcBef>
                <a:spcPts val="1600"/>
              </a:spcBef>
              <a:spcAft>
                <a:spcPts val="0"/>
              </a:spcAft>
              <a:buNone/>
            </a:pPr>
            <a:r>
              <a:rPr b="1" lang="en-GB" sz="1200">
                <a:solidFill>
                  <a:srgbClr val="000000"/>
                </a:solidFill>
              </a:rPr>
              <a:t>Exemple de citation d’un document en annexe dans le texte :</a:t>
            </a:r>
            <a:endParaRPr sz="1200">
              <a:solidFill>
                <a:srgbClr val="000000"/>
              </a:solidFill>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0"/>
              </a:spcAft>
              <a:buNone/>
            </a:pPr>
            <a:r>
              <a:t/>
            </a:r>
            <a:endParaRPr/>
          </a:p>
          <a:p>
            <a:pPr indent="0" lvl="0" marL="0" rtl="0" algn="l">
              <a:spcBef>
                <a:spcPts val="1600"/>
              </a:spcBef>
              <a:spcAft>
                <a:spcPts val="1600"/>
              </a:spcAft>
              <a:buNone/>
            </a:pPr>
            <a:r>
              <a:t/>
            </a:r>
            <a:endParaRPr/>
          </a:p>
        </p:txBody>
      </p:sp>
      <p:pic>
        <p:nvPicPr>
          <p:cNvPr id="233" name="Google Shape;233;p47"/>
          <p:cNvPicPr preferRelativeResize="0"/>
          <p:nvPr/>
        </p:nvPicPr>
        <p:blipFill>
          <a:blip r:embed="rId3">
            <a:alphaModFix/>
          </a:blip>
          <a:stretch>
            <a:fillRect/>
          </a:stretch>
        </p:blipFill>
        <p:spPr>
          <a:xfrm>
            <a:off x="1085850" y="3502075"/>
            <a:ext cx="6629400" cy="8953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4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8. Relecture et correction </a:t>
            </a:r>
            <a:endParaRPr/>
          </a:p>
        </p:txBody>
      </p:sp>
      <p:sp>
        <p:nvSpPr>
          <p:cNvPr id="239" name="Google Shape;239;p4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Respecter les règles méthodologiques.  </a:t>
            </a:r>
            <a:endParaRPr/>
          </a:p>
          <a:p>
            <a:pPr indent="-342900" lvl="0" marL="457200" rtl="0" algn="l">
              <a:lnSpc>
                <a:spcPct val="100000"/>
              </a:lnSpc>
              <a:spcBef>
                <a:spcPts val="1600"/>
              </a:spcBef>
              <a:spcAft>
                <a:spcPts val="0"/>
              </a:spcAft>
              <a:buClr>
                <a:srgbClr val="6AA84F"/>
              </a:buClr>
              <a:buSzPts val="1800"/>
              <a:buChar char="✓"/>
            </a:pPr>
            <a:r>
              <a:rPr lang="en-GB"/>
              <a:t>Gommer toutes les fautes d’orthographe.  </a:t>
            </a:r>
            <a:endParaRPr/>
          </a:p>
          <a:p>
            <a:pPr indent="-342900" lvl="0" marL="457200" rtl="0" algn="l">
              <a:lnSpc>
                <a:spcPct val="100000"/>
              </a:lnSpc>
              <a:spcBef>
                <a:spcPts val="1600"/>
              </a:spcBef>
              <a:spcAft>
                <a:spcPts val="0"/>
              </a:spcAft>
              <a:buClr>
                <a:srgbClr val="6AA84F"/>
              </a:buClr>
              <a:buSzPts val="1800"/>
              <a:buChar char="✓"/>
            </a:pPr>
            <a:r>
              <a:rPr lang="en-GB"/>
              <a:t>Adopter une écriture pédagogique. </a:t>
            </a:r>
            <a:endParaRPr/>
          </a:p>
          <a:p>
            <a:pPr indent="-342900" lvl="0" marL="457200" rtl="0" algn="l">
              <a:lnSpc>
                <a:spcPct val="100000"/>
              </a:lnSpc>
              <a:spcBef>
                <a:spcPts val="1600"/>
              </a:spcBef>
              <a:spcAft>
                <a:spcPts val="1600"/>
              </a:spcAft>
              <a:buClr>
                <a:srgbClr val="6AA84F"/>
              </a:buClr>
              <a:buSzPts val="1800"/>
              <a:buChar char="✓"/>
            </a:pPr>
            <a:r>
              <a:rPr lang="en-GB"/>
              <a:t>Utiliser l’outil de </a:t>
            </a:r>
            <a:r>
              <a:rPr lang="en-GB" u="sng">
                <a:solidFill>
                  <a:schemeClr val="hlink"/>
                </a:solidFill>
                <a:hlinkClick r:id="rId3"/>
              </a:rPr>
              <a:t>relecture et de correction de Scribbr</a:t>
            </a:r>
            <a:r>
              <a:rPr lang="en-GB"/>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4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9. Mise en page</a:t>
            </a:r>
            <a:endParaRPr/>
          </a:p>
        </p:txBody>
      </p:sp>
      <p:sp>
        <p:nvSpPr>
          <p:cNvPr id="245" name="Google Shape;245;p49"/>
          <p:cNvSpPr txBox="1"/>
          <p:nvPr>
            <p:ph idx="1" type="body"/>
          </p:nvPr>
        </p:nvSpPr>
        <p:spPr>
          <a:xfrm>
            <a:off x="934075" y="109532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Respecter les règles de mise en page du mémoire (police, alignement, interligne, … ).</a:t>
            </a:r>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0"/>
              </a:spcAft>
              <a:buNone/>
            </a:pPr>
            <a:r>
              <a:rPr b="1" lang="en-GB" sz="1200">
                <a:solidFill>
                  <a:srgbClr val="000000"/>
                </a:solidFill>
              </a:rPr>
              <a:t>Exemple p</a:t>
            </a:r>
            <a:r>
              <a:rPr b="1" lang="en-GB" sz="1200">
                <a:solidFill>
                  <a:srgbClr val="000000"/>
                </a:solidFill>
              </a:rPr>
              <a:t>our la police :</a:t>
            </a:r>
            <a:r>
              <a:rPr b="1" lang="en-GB" sz="1200">
                <a:solidFill>
                  <a:srgbClr val="1B2B68"/>
                </a:solidFill>
              </a:rPr>
              <a:t> </a:t>
            </a:r>
            <a:endParaRPr b="1" sz="1200">
              <a:solidFill>
                <a:srgbClr val="1B2B68"/>
              </a:solidFill>
            </a:endParaRPr>
          </a:p>
          <a:p>
            <a:pPr indent="-304800" lvl="0" marL="457200" rtl="0" algn="l">
              <a:lnSpc>
                <a:spcPct val="180000"/>
              </a:lnSpc>
              <a:spcBef>
                <a:spcPts val="1600"/>
              </a:spcBef>
              <a:spcAft>
                <a:spcPts val="0"/>
              </a:spcAft>
              <a:buClr>
                <a:srgbClr val="000000"/>
              </a:buClr>
              <a:buSzPts val="1200"/>
              <a:buFont typeface="Arial"/>
              <a:buChar char="●"/>
            </a:pPr>
            <a:r>
              <a:rPr lang="en-GB" sz="1200">
                <a:solidFill>
                  <a:srgbClr val="000000"/>
                </a:solidFill>
                <a:highlight>
                  <a:srgbClr val="FFFFFF"/>
                </a:highlight>
                <a:latin typeface="Arial"/>
                <a:ea typeface="Arial"/>
                <a:cs typeface="Arial"/>
                <a:sym typeface="Arial"/>
              </a:rPr>
              <a:t>Times New Roman ;</a:t>
            </a:r>
            <a:endParaRPr sz="1200">
              <a:solidFill>
                <a:srgbClr val="000000"/>
              </a:solidFill>
              <a:highlight>
                <a:srgbClr val="FFFFFF"/>
              </a:highlight>
              <a:latin typeface="Arial"/>
              <a:ea typeface="Arial"/>
              <a:cs typeface="Arial"/>
              <a:sym typeface="Arial"/>
            </a:endParaRPr>
          </a:p>
          <a:p>
            <a:pPr indent="-304800" lvl="0" marL="457200" rtl="0" algn="l">
              <a:lnSpc>
                <a:spcPct val="180000"/>
              </a:lnSpc>
              <a:spcBef>
                <a:spcPts val="0"/>
              </a:spcBef>
              <a:spcAft>
                <a:spcPts val="0"/>
              </a:spcAft>
              <a:buClr>
                <a:srgbClr val="000000"/>
              </a:buClr>
              <a:buSzPts val="1200"/>
              <a:buFont typeface="Arial"/>
              <a:buChar char="●"/>
            </a:pPr>
            <a:r>
              <a:rPr lang="en-GB" sz="1200">
                <a:solidFill>
                  <a:srgbClr val="000000"/>
                </a:solidFill>
                <a:highlight>
                  <a:srgbClr val="FFFFFF"/>
                </a:highlight>
                <a:latin typeface="Arial"/>
                <a:ea typeface="Arial"/>
                <a:cs typeface="Arial"/>
                <a:sym typeface="Arial"/>
              </a:rPr>
              <a:t>taille 12 ;</a:t>
            </a:r>
            <a:endParaRPr sz="1200">
              <a:solidFill>
                <a:srgbClr val="000000"/>
              </a:solidFill>
              <a:highlight>
                <a:srgbClr val="FFFFFF"/>
              </a:highlight>
              <a:latin typeface="Arial"/>
              <a:ea typeface="Arial"/>
              <a:cs typeface="Arial"/>
              <a:sym typeface="Arial"/>
            </a:endParaRPr>
          </a:p>
          <a:p>
            <a:pPr indent="-304800" lvl="0" marL="457200" rtl="0" algn="l">
              <a:lnSpc>
                <a:spcPct val="180000"/>
              </a:lnSpc>
              <a:spcBef>
                <a:spcPts val="0"/>
              </a:spcBef>
              <a:spcAft>
                <a:spcPts val="0"/>
              </a:spcAft>
              <a:buClr>
                <a:srgbClr val="000000"/>
              </a:buClr>
              <a:buSzPts val="1200"/>
              <a:buFont typeface="Arial"/>
              <a:buChar char="●"/>
            </a:pPr>
            <a:r>
              <a:rPr lang="en-GB" sz="1200">
                <a:solidFill>
                  <a:srgbClr val="000000"/>
                </a:solidFill>
                <a:highlight>
                  <a:srgbClr val="FFFFFF"/>
                </a:highlight>
                <a:latin typeface="Arial"/>
                <a:ea typeface="Arial"/>
                <a:cs typeface="Arial"/>
                <a:sym typeface="Arial"/>
              </a:rPr>
              <a:t>interligne 1,5 (ou double le cas échéant).</a:t>
            </a:r>
            <a:endParaRPr sz="1200">
              <a:solidFill>
                <a:srgbClr val="000000"/>
              </a:solidFill>
              <a:highlight>
                <a:srgbClr val="FFFFFF"/>
              </a:highlight>
              <a:latin typeface="Arial"/>
              <a:ea typeface="Arial"/>
              <a:cs typeface="Arial"/>
              <a:sym typeface="Arial"/>
            </a:endParaRPr>
          </a:p>
          <a:p>
            <a:pPr indent="0" lvl="0" marL="0" rtl="0" algn="l">
              <a:lnSpc>
                <a:spcPct val="100000"/>
              </a:lnSpc>
              <a:spcBef>
                <a:spcPts val="800"/>
              </a:spcBef>
              <a:spcAft>
                <a:spcPts val="0"/>
              </a:spcAft>
              <a:buNone/>
            </a:pPr>
            <a:r>
              <a:t/>
            </a:r>
            <a:endParaRPr/>
          </a:p>
          <a:p>
            <a:pPr indent="0" lvl="0" marL="0" rtl="0" algn="l">
              <a:lnSpc>
                <a:spcPct val="100000"/>
              </a:lnSpc>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5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10. Imprimer son mémoire</a:t>
            </a:r>
            <a:endParaRPr/>
          </a:p>
        </p:txBody>
      </p:sp>
      <p:sp>
        <p:nvSpPr>
          <p:cNvPr id="251" name="Google Shape;251;p50"/>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Réaliser une impression de qualité du mémoire. </a:t>
            </a:r>
            <a:endParaRPr/>
          </a:p>
          <a:p>
            <a:pPr indent="-342900" lvl="0" marL="457200" rtl="0" algn="l">
              <a:lnSpc>
                <a:spcPct val="100000"/>
              </a:lnSpc>
              <a:spcBef>
                <a:spcPts val="1600"/>
              </a:spcBef>
              <a:spcAft>
                <a:spcPts val="1600"/>
              </a:spcAft>
              <a:buClr>
                <a:srgbClr val="6AA84F"/>
              </a:buClr>
              <a:buSzPts val="1800"/>
              <a:buChar char="✓"/>
            </a:pPr>
            <a:r>
              <a:rPr lang="en-GB"/>
              <a:t>Éviter les images pixelisées, les bas de pages rognés, les en-têtes coupés.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51"/>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Ressources recommandées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Trois étapes de </a:t>
            </a:r>
            <a:r>
              <a:rPr lang="en-GB"/>
              <a:t>création</a:t>
            </a:r>
            <a:endParaRPr/>
          </a:p>
        </p:txBody>
      </p:sp>
      <p:sp>
        <p:nvSpPr>
          <p:cNvPr id="86" name="Google Shape;86;p25"/>
          <p:cNvSpPr txBox="1"/>
          <p:nvPr>
            <p:ph idx="1" type="body"/>
          </p:nvPr>
        </p:nvSpPr>
        <p:spPr>
          <a:xfrm>
            <a:off x="934075" y="1314750"/>
            <a:ext cx="7200000" cy="3885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GB"/>
              <a:t>Avant la rédaction </a:t>
            </a:r>
            <a:endParaRPr/>
          </a:p>
          <a:p>
            <a:pPr indent="-342900" lvl="0" marL="457200" rtl="0" algn="l">
              <a:lnSpc>
                <a:spcPct val="150000"/>
              </a:lnSpc>
              <a:spcBef>
                <a:spcPts val="0"/>
              </a:spcBef>
              <a:spcAft>
                <a:spcPts val="0"/>
              </a:spcAft>
              <a:buSzPts val="1800"/>
              <a:buAutoNum type="arabicPeriod"/>
            </a:pPr>
            <a:r>
              <a:rPr lang="en-GB"/>
              <a:t>Rédiger le corps de son mémoire</a:t>
            </a:r>
            <a:endParaRPr/>
          </a:p>
          <a:p>
            <a:pPr indent="-342900" lvl="0" marL="457200" rtl="0" algn="l">
              <a:lnSpc>
                <a:spcPct val="150000"/>
              </a:lnSpc>
              <a:spcBef>
                <a:spcPts val="0"/>
              </a:spcBef>
              <a:spcAft>
                <a:spcPts val="0"/>
              </a:spcAft>
              <a:buSzPts val="1800"/>
              <a:buAutoNum type="arabicPeriod"/>
            </a:pPr>
            <a:r>
              <a:rPr lang="en-GB"/>
              <a:t>Le travail </a:t>
            </a:r>
            <a:r>
              <a:rPr lang="en-GB"/>
              <a:t>post rédaction</a:t>
            </a:r>
            <a:r>
              <a:rPr lang="en-GB"/>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5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rPr>
              <a:t>Comment faire un mémoire ? La méthodologie en 5 min </a:t>
            </a:r>
            <a:endParaRPr/>
          </a:p>
        </p:txBody>
      </p:sp>
      <p:pic>
        <p:nvPicPr>
          <p:cNvPr descr="👍 Plus d'informations sur tout ce qui concerne la réalisation d'un mémoire à retrouver ici : &#10;&#10;✔ Calendrier de travail : https://www.scribbr.fr/memoire/calendrier-travail/&#10;✔ Choisir un sujet : https://www.scribbr.fr/memoire/choisir-un-sujet-pour-votre-memoire-en-8-etapes/ &#10;✔ Analyser le problème : https://www.scribbr.fr/memoire/analyser-le-probleme/ &#10;✔ Formuler une question de recherche : https://www.scribbr.fr/memoire/formuler-des-questions-de-recherche/&#10;✔ Le projet de recherche : https://www.scribbr.fr/memoire/projet-de-recherche-memoire/&#10;✔ Les types d'entretiens : https://www.scribbr.fr/memoire/types-entretiens/ &#10;✔ Le plan du mémoire: https://www.scribbr.fr/category/plan-memoire/&#10;✔ La soutenance du mémoire : https://www.scribbr.fr/memoire/la-soutenance-de-votre-memoire/ &#10;✔ Bien relire et corriger votre mémoire : https://www.scribbr.fr/astuces/la-relecture-et-la-correction-necessaire/ &#10;✔ Les règles de mise en page : https://www.scribbr.fr/style-academique/regles-mise-en-page/ &#10;✔ Imprimer son mémoire : https://www.scribbr.fr/memoire/impression-de-memoire/ &#10;&#10;Rendez-vous sur notre site Internet pour en savoir plus sur nos services et nos articles sur la rédaction de documents académiques 👉 : &#10;&#10;✔ Scribbr : https://www.scribbr.fr&#10;✔ Logiciel anti-plagiat : https://www.scribbr.fr/logiciel-anti-plagiat/&#10;✔ Relecture et correction : https://www.scribbr.fr/relecture-correction/" id="262" name="Google Shape;262;p52" title="Comment faire un mémoire ? La méthodologie en 5 minutes !">
            <a:hlinkClick r:id="rId3"/>
          </p:cNvPr>
          <p:cNvPicPr preferRelativeResize="0"/>
          <p:nvPr/>
        </p:nvPicPr>
        <p:blipFill>
          <a:blip r:embed="rId4">
            <a:alphaModFix/>
          </a:blip>
          <a:stretch>
            <a:fillRect/>
          </a:stretch>
        </p:blipFill>
        <p:spPr>
          <a:xfrm>
            <a:off x="2264675" y="1577725"/>
            <a:ext cx="4538800" cy="3404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53"/>
          <p:cNvSpPr txBox="1"/>
          <p:nvPr>
            <p:ph type="title"/>
          </p:nvPr>
        </p:nvSpPr>
        <p:spPr>
          <a:xfrm>
            <a:off x="972000" y="3164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ressources de Scribbr</a:t>
            </a:r>
            <a:endParaRPr/>
          </a:p>
        </p:txBody>
      </p:sp>
      <p:sp>
        <p:nvSpPr>
          <p:cNvPr id="268" name="Google Shape;268;p53"/>
          <p:cNvSpPr txBox="1"/>
          <p:nvPr>
            <p:ph idx="1" type="body"/>
          </p:nvPr>
        </p:nvSpPr>
        <p:spPr>
          <a:xfrm>
            <a:off x="547700" y="1138650"/>
            <a:ext cx="7323300" cy="1433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Notre article sur la méthode de la rédaction d’un mémoire</a:t>
            </a:r>
            <a:r>
              <a:rPr lang="en-GB"/>
              <a:t>. </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Notre article sur le plan d’un mémoire</a:t>
            </a:r>
            <a:r>
              <a:rPr lang="en-GB"/>
              <a:t>.</a:t>
            </a:r>
            <a:endParaRPr/>
          </a:p>
          <a:p>
            <a:pPr indent="-342900" lvl="0" marL="457200" rtl="0" algn="l">
              <a:lnSpc>
                <a:spcPct val="150000"/>
              </a:lnSpc>
              <a:spcBef>
                <a:spcPts val="0"/>
              </a:spcBef>
              <a:spcAft>
                <a:spcPts val="0"/>
              </a:spcAft>
              <a:buSzPts val="1800"/>
              <a:buChar char="●"/>
            </a:pPr>
            <a:r>
              <a:rPr lang="en-GB"/>
              <a:t>Notre service de </a:t>
            </a:r>
            <a:r>
              <a:rPr lang="en-GB" u="sng">
                <a:solidFill>
                  <a:schemeClr val="hlink"/>
                </a:solidFill>
                <a:hlinkClick r:id="rId5"/>
              </a:rPr>
              <a:t>correction</a:t>
            </a:r>
            <a:r>
              <a:rPr lang="en-GB"/>
              <a:t> et </a:t>
            </a:r>
            <a:r>
              <a:rPr lang="en-GB" u="sng">
                <a:solidFill>
                  <a:schemeClr val="hlink"/>
                </a:solidFill>
                <a:hlinkClick r:id="rId6"/>
              </a:rPr>
              <a:t>relecture</a:t>
            </a:r>
            <a:r>
              <a:rPr lang="en-GB"/>
              <a:t> pour le mémoire. </a:t>
            </a:r>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5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Salut</a:t>
            </a:r>
            <a:r>
              <a:rPr lang="en-GB"/>
              <a:t>, nous c’est Scribbr </a:t>
            </a:r>
            <a:r>
              <a:rPr lang="en-GB"/>
              <a:t>👋</a:t>
            </a:r>
            <a:endParaRPr/>
          </a:p>
        </p:txBody>
      </p:sp>
      <p:sp>
        <p:nvSpPr>
          <p:cNvPr id="274" name="Google Shape;274;p54"/>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Nous sommes une équipe de 60 personnes à Amsterdam, et nous travaillons en partenariat avec plus de 500 correcteurs indépendants à travers le monde pour aider les étudiants à obtenir leur diplôme et à devenir de meilleurs écrivains universitaires.</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Chaque jour, nous travaillons dur sur notre </a:t>
            </a:r>
            <a:r>
              <a:rPr lang="en-GB" sz="1400" u="sng">
                <a:solidFill>
                  <a:schemeClr val="hlink"/>
                </a:solidFill>
                <a:latin typeface="Arial"/>
                <a:ea typeface="Arial"/>
                <a:cs typeface="Arial"/>
                <a:sym typeface="Arial"/>
                <a:hlinkClick r:id="rId3"/>
              </a:rPr>
              <a:t>service de relecture et correction</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4"/>
              </a:rPr>
              <a:t>logiciel anti-plagiat,</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5"/>
              </a:rPr>
              <a:t>générateur de sources APA</a:t>
            </a:r>
            <a:r>
              <a:rPr lang="en-GB" sz="1400">
                <a:solidFill>
                  <a:srgbClr val="15204F"/>
                </a:solidFill>
                <a:latin typeface="Arial"/>
                <a:ea typeface="Arial"/>
                <a:cs typeface="Arial"/>
                <a:sym typeface="Arial"/>
              </a:rPr>
              <a:t> et nos </a:t>
            </a:r>
            <a:r>
              <a:rPr lang="en-GB" sz="1400" u="sng">
                <a:solidFill>
                  <a:schemeClr val="hlink"/>
                </a:solidFill>
                <a:latin typeface="Arial"/>
                <a:ea typeface="Arial"/>
                <a:cs typeface="Arial"/>
                <a:sym typeface="Arial"/>
                <a:hlinkClick r:id="rId6"/>
              </a:rPr>
              <a:t>ressources</a:t>
            </a:r>
            <a:r>
              <a:rPr lang="en-GB" sz="1400" u="sng">
                <a:solidFill>
                  <a:schemeClr val="hlink"/>
                </a:solidFill>
                <a:latin typeface="Arial"/>
                <a:ea typeface="Arial"/>
                <a:cs typeface="Arial"/>
                <a:sym typeface="Arial"/>
                <a:hlinkClick r:id="rId7"/>
              </a:rPr>
              <a:t> universitaires.</a:t>
            </a:r>
            <a:endParaRPr sz="1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5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Comment utiliser cette présentation ?</a:t>
            </a:r>
            <a:endParaRPr/>
          </a:p>
        </p:txBody>
      </p:sp>
      <p:sp>
        <p:nvSpPr>
          <p:cNvPr id="280" name="Google Shape;280;p55"/>
          <p:cNvSpPr txBox="1"/>
          <p:nvPr>
            <p:ph idx="1" type="body"/>
          </p:nvPr>
        </p:nvSpPr>
        <p:spPr>
          <a:xfrm>
            <a:off x="857875" y="1152475"/>
            <a:ext cx="76476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Cette présentation peut être librement utilisée pour éduquer les étudiants sur la rédaction du rapport de stage. Vous pouvez :</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afficher cette présentation dans un environnement de classe ;</a:t>
            </a:r>
            <a:endParaRPr sz="1400">
              <a:solidFill>
                <a:schemeClr val="dk2"/>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modifier ou supprimer des diapositives ;</a:t>
            </a:r>
            <a:endParaRPr sz="1400">
              <a:solidFill>
                <a:schemeClr val="dk2"/>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distribuer cette présentation sur papier ou dans des environnements d'étudiants privés (par exemple, Moodle, BlackBoard, Google Classroom, etc.).</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solidFill>
                  <a:srgbClr val="15204F"/>
                </a:solidFill>
                <a:latin typeface="Arial"/>
                <a:ea typeface="Arial"/>
                <a:cs typeface="Arial"/>
                <a:sym typeface="Arial"/>
              </a:rPr>
              <a:t>Merci de rendre hommage à Scribbr pour la création de cette ressource.</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Des questions ou des commentaires ? Ajoutez-les en dessous de l’article sur la rédaction du mémoire: </a:t>
            </a:r>
            <a:r>
              <a:rPr lang="en-GB" sz="1400" u="sng">
                <a:solidFill>
                  <a:schemeClr val="hlink"/>
                </a:solidFill>
                <a:latin typeface="Arial"/>
                <a:ea typeface="Arial"/>
                <a:cs typeface="Arial"/>
                <a:sym typeface="Arial"/>
                <a:hlinkClick r:id="rId3"/>
              </a:rPr>
              <a:t>https://www.scribbr.fr/category/memoire/</a:t>
            </a:r>
            <a:r>
              <a:rPr lang="en-GB" sz="1400">
                <a:solidFill>
                  <a:srgbClr val="15204F"/>
                </a:solidFill>
                <a:latin typeface="Arial"/>
                <a:ea typeface="Arial"/>
                <a:cs typeface="Arial"/>
                <a:sym typeface="Arial"/>
              </a:rPr>
              <a:t> </a:t>
            </a:r>
            <a:endParaRPr sz="1400" u="sng">
              <a:solidFill>
                <a:srgbClr val="1B2B68"/>
              </a:solidFill>
              <a:highlight>
                <a:srgbClr val="FFFF00"/>
              </a:highlight>
              <a:latin typeface="Arial"/>
              <a:ea typeface="Arial"/>
              <a:cs typeface="Arial"/>
              <a:sym typeface="Arial"/>
            </a:endParaRPr>
          </a:p>
          <a:p>
            <a:pPr indent="0" lvl="0" marL="0" rtl="0" algn="l">
              <a:spcBef>
                <a:spcPts val="0"/>
              </a:spcBef>
              <a:spcAft>
                <a:spcPts val="1600"/>
              </a:spcAft>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6"/>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Avant la rédaction</a:t>
            </a:r>
            <a:endParaRPr/>
          </a:p>
        </p:txBody>
      </p:sp>
      <p:sp>
        <p:nvSpPr>
          <p:cNvPr id="92" name="Google Shape;92;p26"/>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Les étapes de travail avant la rédaction du </a:t>
            </a:r>
            <a:r>
              <a:rPr lang="en-GB"/>
              <a:t>mémoire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Quel type de mémoire ?</a:t>
            </a:r>
            <a:endParaRPr/>
          </a:p>
        </p:txBody>
      </p:sp>
      <p:sp>
        <p:nvSpPr>
          <p:cNvPr id="98" name="Google Shape;98;p27"/>
          <p:cNvSpPr txBox="1"/>
          <p:nvPr/>
        </p:nvSpPr>
        <p:spPr>
          <a:xfrm>
            <a:off x="1091875" y="1246575"/>
            <a:ext cx="7537200" cy="32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B2B68"/>
                </a:solidFill>
                <a:latin typeface="Open Sans"/>
                <a:ea typeface="Open Sans"/>
                <a:cs typeface="Open Sans"/>
                <a:sym typeface="Open Sans"/>
              </a:rPr>
              <a:t>Il existe plusieurs types de mémoire : </a:t>
            </a:r>
            <a:endParaRPr sz="1800">
              <a:solidFill>
                <a:srgbClr val="1B2B68"/>
              </a:solidFill>
              <a:latin typeface="Open Sans"/>
              <a:ea typeface="Open Sans"/>
              <a:cs typeface="Open Sans"/>
              <a:sym typeface="Open Sans"/>
            </a:endParaRPr>
          </a:p>
          <a:p>
            <a:pPr indent="-342900" lvl="0" marL="457200" rtl="0" algn="l">
              <a:lnSpc>
                <a:spcPct val="150000"/>
              </a:lnSpc>
              <a:spcBef>
                <a:spcPts val="1600"/>
              </a:spcBef>
              <a:spcAft>
                <a:spcPts val="0"/>
              </a:spcAft>
              <a:buClr>
                <a:srgbClr val="1B2B68"/>
              </a:buClr>
              <a:buSzPts val="1800"/>
              <a:buFont typeface="Open Sans"/>
              <a:buAutoNum type="arabicPeriod"/>
            </a:pPr>
            <a:r>
              <a:rPr lang="en-GB" sz="1800">
                <a:solidFill>
                  <a:srgbClr val="1B2B68"/>
                </a:solidFill>
                <a:latin typeface="Open Sans"/>
                <a:ea typeface="Open Sans"/>
                <a:cs typeface="Open Sans"/>
                <a:sym typeface="Open Sans"/>
              </a:rPr>
              <a:t>l</a:t>
            </a:r>
            <a:r>
              <a:rPr lang="en-GB" sz="1800">
                <a:solidFill>
                  <a:srgbClr val="1B2B68"/>
                </a:solidFill>
                <a:latin typeface="Open Sans"/>
                <a:ea typeface="Open Sans"/>
                <a:cs typeface="Open Sans"/>
                <a:sym typeface="Open Sans"/>
              </a:rPr>
              <a:t>e mémoire de recherche ; </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AutoNum type="arabicPeriod"/>
            </a:pPr>
            <a:r>
              <a:rPr lang="en-GB" sz="1800">
                <a:solidFill>
                  <a:srgbClr val="1B2B68"/>
                </a:solidFill>
                <a:latin typeface="Open Sans"/>
                <a:ea typeface="Open Sans"/>
                <a:cs typeface="Open Sans"/>
                <a:sym typeface="Open Sans"/>
              </a:rPr>
              <a:t>l</a:t>
            </a:r>
            <a:r>
              <a:rPr lang="en-GB" sz="1800">
                <a:solidFill>
                  <a:srgbClr val="1B2B68"/>
                </a:solidFill>
                <a:latin typeface="Open Sans"/>
                <a:ea typeface="Open Sans"/>
                <a:cs typeface="Open Sans"/>
                <a:sym typeface="Open Sans"/>
              </a:rPr>
              <a:t>e mémoire universitaire ; </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AutoNum type="arabicPeriod"/>
            </a:pPr>
            <a:r>
              <a:rPr lang="en-GB" sz="1800">
                <a:solidFill>
                  <a:srgbClr val="1B2B68"/>
                </a:solidFill>
                <a:latin typeface="Open Sans"/>
                <a:ea typeface="Open Sans"/>
                <a:cs typeface="Open Sans"/>
                <a:sym typeface="Open Sans"/>
              </a:rPr>
              <a:t>l</a:t>
            </a:r>
            <a:r>
              <a:rPr lang="en-GB" sz="1800">
                <a:solidFill>
                  <a:srgbClr val="1B2B68"/>
                </a:solidFill>
                <a:latin typeface="Open Sans"/>
                <a:ea typeface="Open Sans"/>
                <a:cs typeface="Open Sans"/>
                <a:sym typeface="Open Sans"/>
              </a:rPr>
              <a:t>e mémoire de fin d’études ; </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AutoNum type="arabicPeriod"/>
            </a:pPr>
            <a:r>
              <a:rPr lang="en-GB" sz="1800">
                <a:solidFill>
                  <a:srgbClr val="1B2B68"/>
                </a:solidFill>
                <a:latin typeface="Open Sans"/>
                <a:ea typeface="Open Sans"/>
                <a:cs typeface="Open Sans"/>
                <a:sym typeface="Open Sans"/>
              </a:rPr>
              <a:t>le mémoire DEC ;</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AutoNum type="arabicPeriod"/>
            </a:pPr>
            <a:r>
              <a:rPr lang="en-GB" sz="1800">
                <a:solidFill>
                  <a:srgbClr val="1B2B68"/>
                </a:solidFill>
                <a:latin typeface="Open Sans"/>
                <a:ea typeface="Open Sans"/>
                <a:cs typeface="Open Sans"/>
                <a:sym typeface="Open Sans"/>
              </a:rPr>
              <a:t>le TFE infirmier. </a:t>
            </a:r>
            <a:endParaRPr sz="1800">
              <a:solidFill>
                <a:srgbClr val="1B2B68"/>
              </a:solidFill>
              <a:latin typeface="Open Sans"/>
              <a:ea typeface="Open Sans"/>
              <a:cs typeface="Open Sans"/>
              <a:sym typeface="Open Sans"/>
            </a:endParaRPr>
          </a:p>
          <a:p>
            <a:pPr indent="0" lvl="0" marL="457200" rtl="0" algn="l">
              <a:spcBef>
                <a:spcPts val="1600"/>
              </a:spcBef>
              <a:spcAft>
                <a:spcPts val="0"/>
              </a:spcAft>
              <a:buNone/>
            </a:pPr>
            <a:r>
              <a:t/>
            </a:r>
            <a:endParaRPr b="1" sz="1300">
              <a:solidFill>
                <a:srgbClr val="1B2B68"/>
              </a:solidFill>
              <a:latin typeface="Open Sans"/>
              <a:ea typeface="Open Sans"/>
              <a:cs typeface="Open Sans"/>
              <a:sym typeface="Open Sans"/>
            </a:endParaRPr>
          </a:p>
          <a:p>
            <a:pPr indent="0" lvl="0" marL="0" rtl="0" algn="l">
              <a:spcBef>
                <a:spcPts val="1600"/>
              </a:spcBef>
              <a:spcAft>
                <a:spcPts val="1600"/>
              </a:spcAft>
              <a:buNone/>
            </a:pPr>
            <a:r>
              <a:t/>
            </a:r>
            <a:endParaRPr sz="1800">
              <a:solidFill>
                <a:srgbClr val="1B2B68"/>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Le choix du sujet</a:t>
            </a:r>
            <a:endParaRPr/>
          </a:p>
        </p:txBody>
      </p:sp>
      <p:sp>
        <p:nvSpPr>
          <p:cNvPr id="104" name="Google Shape;104;p28"/>
          <p:cNvSpPr txBox="1"/>
          <p:nvPr>
            <p:ph idx="1" type="body"/>
          </p:nvPr>
        </p:nvSpPr>
        <p:spPr>
          <a:xfrm>
            <a:off x="934075" y="1228675"/>
            <a:ext cx="7609200" cy="8535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Se poser les bonnes questions.</a:t>
            </a:r>
            <a:endParaRPr/>
          </a:p>
          <a:p>
            <a:pPr indent="-342900" lvl="0" marL="457200" rtl="0" algn="l">
              <a:lnSpc>
                <a:spcPct val="115000"/>
              </a:lnSpc>
              <a:spcBef>
                <a:spcPts val="0"/>
              </a:spcBef>
              <a:spcAft>
                <a:spcPts val="0"/>
              </a:spcAft>
              <a:buSzPts val="1800"/>
              <a:buChar char="-"/>
            </a:pPr>
            <a:r>
              <a:rPr lang="en-GB"/>
              <a:t>Sélectionner un sujet qui nous plaît. </a:t>
            </a:r>
            <a:endParaRPr b="1"/>
          </a:p>
        </p:txBody>
      </p:sp>
      <p:sp>
        <p:nvSpPr>
          <p:cNvPr id="105" name="Google Shape;105;p28"/>
          <p:cNvSpPr txBox="1"/>
          <p:nvPr/>
        </p:nvSpPr>
        <p:spPr>
          <a:xfrm>
            <a:off x="1152025" y="2887425"/>
            <a:ext cx="7463100" cy="1419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rgbClr val="15204F"/>
              </a:buClr>
              <a:buSzPts val="1500"/>
              <a:buChar char="●"/>
            </a:pPr>
            <a:r>
              <a:rPr lang="en-GB" sz="1500">
                <a:solidFill>
                  <a:srgbClr val="15204F"/>
                </a:solidFill>
                <a:highlight>
                  <a:srgbClr val="FFFFFF"/>
                </a:highlight>
              </a:rPr>
              <a:t>Quelles sont les consignes que je dois suivre ?</a:t>
            </a:r>
            <a:endParaRPr sz="1500">
              <a:solidFill>
                <a:srgbClr val="15204F"/>
              </a:solidFill>
              <a:highlight>
                <a:srgbClr val="FFFFFF"/>
              </a:highlight>
            </a:endParaRPr>
          </a:p>
          <a:p>
            <a:pPr indent="-323850" lvl="0" marL="457200" rtl="0" algn="l">
              <a:lnSpc>
                <a:spcPct val="150000"/>
              </a:lnSpc>
              <a:spcBef>
                <a:spcPts val="0"/>
              </a:spcBef>
              <a:spcAft>
                <a:spcPts val="0"/>
              </a:spcAft>
              <a:buClr>
                <a:srgbClr val="15204F"/>
              </a:buClr>
              <a:buSzPts val="1500"/>
              <a:buChar char="●"/>
            </a:pPr>
            <a:r>
              <a:rPr lang="en-GB" sz="1500">
                <a:solidFill>
                  <a:srgbClr val="15204F"/>
                </a:solidFill>
                <a:highlight>
                  <a:srgbClr val="FFFFFF"/>
                </a:highlight>
              </a:rPr>
              <a:t>Quel sujet serait susceptible de m’intéresser ?</a:t>
            </a:r>
            <a:endParaRPr sz="1500">
              <a:solidFill>
                <a:srgbClr val="15204F"/>
              </a:solidFill>
              <a:highlight>
                <a:srgbClr val="FFFFFF"/>
              </a:highlight>
            </a:endParaRPr>
          </a:p>
          <a:p>
            <a:pPr indent="-323850" lvl="0" marL="457200" rtl="0" algn="l">
              <a:lnSpc>
                <a:spcPct val="150000"/>
              </a:lnSpc>
              <a:spcBef>
                <a:spcPts val="0"/>
              </a:spcBef>
              <a:spcAft>
                <a:spcPts val="0"/>
              </a:spcAft>
              <a:buClr>
                <a:srgbClr val="15204F"/>
              </a:buClr>
              <a:buSzPts val="1500"/>
              <a:buChar char="●"/>
            </a:pPr>
            <a:r>
              <a:rPr lang="en-GB" sz="1500">
                <a:solidFill>
                  <a:srgbClr val="15204F"/>
                </a:solidFill>
                <a:highlight>
                  <a:srgbClr val="FFFFFF"/>
                </a:highlight>
              </a:rPr>
              <a:t>Est-ce que mon sujet est faisable ?</a:t>
            </a:r>
            <a:endParaRPr>
              <a:latin typeface="Open Sans"/>
              <a:ea typeface="Open Sans"/>
              <a:cs typeface="Open Sans"/>
              <a:sym typeface="Open Sans"/>
            </a:endParaRPr>
          </a:p>
        </p:txBody>
      </p:sp>
      <p:sp>
        <p:nvSpPr>
          <p:cNvPr id="106" name="Google Shape;106;p28"/>
          <p:cNvSpPr txBox="1"/>
          <p:nvPr/>
        </p:nvSpPr>
        <p:spPr>
          <a:xfrm>
            <a:off x="1220500" y="2436700"/>
            <a:ext cx="31263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300">
                <a:latin typeface="Open Sans"/>
                <a:ea typeface="Open Sans"/>
                <a:cs typeface="Open Sans"/>
                <a:sym typeface="Open Sans"/>
              </a:rPr>
              <a:t>Exemple de questions à se poser</a:t>
            </a:r>
            <a:endParaRPr/>
          </a:p>
        </p:txBody>
      </p:sp>
      <p:sp>
        <p:nvSpPr>
          <p:cNvPr id="107" name="Google Shape;107;p28"/>
          <p:cNvSpPr txBox="1"/>
          <p:nvPr/>
        </p:nvSpPr>
        <p:spPr>
          <a:xfrm>
            <a:off x="1301500" y="4180800"/>
            <a:ext cx="4333200" cy="5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highlight>
                  <a:schemeClr val="lt1"/>
                </a:highlight>
                <a:latin typeface="Open Sans"/>
                <a:ea typeface="Open Sans"/>
                <a:cs typeface="Open Sans"/>
                <a:sym typeface="Open Sans"/>
              </a:rPr>
              <a:t>Exemple des s</a:t>
            </a:r>
            <a:r>
              <a:rPr b="1" lang="en-GB" sz="1300">
                <a:highlight>
                  <a:schemeClr val="lt1"/>
                </a:highlight>
                <a:latin typeface="Open Sans"/>
                <a:ea typeface="Open Sans"/>
                <a:cs typeface="Open Sans"/>
                <a:sym typeface="Open Sans"/>
              </a:rPr>
              <a:t>ujet large : la police française</a:t>
            </a:r>
            <a:endParaRPr sz="13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3. Le choix de la problématique</a:t>
            </a:r>
            <a:endParaRPr/>
          </a:p>
        </p:txBody>
      </p:sp>
      <p:sp>
        <p:nvSpPr>
          <p:cNvPr id="113" name="Google Shape;113;p29"/>
          <p:cNvSpPr txBox="1"/>
          <p:nvPr>
            <p:ph idx="1" type="body"/>
          </p:nvPr>
        </p:nvSpPr>
        <p:spPr>
          <a:xfrm>
            <a:off x="1099700" y="2823325"/>
            <a:ext cx="7200000" cy="1331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chemeClr val="dk2"/>
              </a:solidFill>
              <a:highlight>
                <a:srgbClr val="FFFFFF"/>
              </a:highlight>
              <a:latin typeface="Arial"/>
              <a:ea typeface="Arial"/>
              <a:cs typeface="Arial"/>
              <a:sym typeface="Arial"/>
            </a:endParaRPr>
          </a:p>
          <a:p>
            <a:pPr indent="0" lvl="0" marL="0" rtl="0" algn="l">
              <a:lnSpc>
                <a:spcPct val="100000"/>
              </a:lnSpc>
              <a:spcBef>
                <a:spcPts val="0"/>
              </a:spcBef>
              <a:spcAft>
                <a:spcPts val="0"/>
              </a:spcAft>
              <a:buNone/>
            </a:pPr>
            <a:r>
              <a:t/>
            </a:r>
            <a:endParaRPr sz="1500">
              <a:solidFill>
                <a:schemeClr val="dk2"/>
              </a:solidFill>
              <a:highlight>
                <a:srgbClr val="FFFFFF"/>
              </a:highlight>
              <a:latin typeface="Arial"/>
              <a:ea typeface="Arial"/>
              <a:cs typeface="Arial"/>
              <a:sym typeface="Arial"/>
            </a:endParaRPr>
          </a:p>
          <a:p>
            <a:pPr indent="-317500" lvl="0" marL="457200" rtl="0" algn="l">
              <a:lnSpc>
                <a:spcPct val="150000"/>
              </a:lnSpc>
              <a:spcBef>
                <a:spcPts val="0"/>
              </a:spcBef>
              <a:spcAft>
                <a:spcPts val="0"/>
              </a:spcAft>
              <a:buClr>
                <a:srgbClr val="000000"/>
              </a:buClr>
              <a:buSzPts val="1400"/>
              <a:buFont typeface="Open Sans"/>
              <a:buAutoNum type="arabicPeriod"/>
            </a:pPr>
            <a:r>
              <a:rPr lang="en-GB" sz="1500">
                <a:solidFill>
                  <a:schemeClr val="dk2"/>
                </a:solidFill>
                <a:highlight>
                  <a:srgbClr val="FFFFFF"/>
                </a:highlight>
                <a:latin typeface="Arial"/>
                <a:ea typeface="Arial"/>
                <a:cs typeface="Arial"/>
                <a:sym typeface="Arial"/>
              </a:rPr>
              <a:t>La police française du XVIème siècle était raciste.</a:t>
            </a:r>
            <a:endParaRPr sz="1500">
              <a:solidFill>
                <a:schemeClr val="dk2"/>
              </a:solidFill>
              <a:highlight>
                <a:srgbClr val="FFFFFF"/>
              </a:highlight>
              <a:latin typeface="Arial"/>
              <a:ea typeface="Arial"/>
              <a:cs typeface="Arial"/>
              <a:sym typeface="Arial"/>
            </a:endParaRPr>
          </a:p>
          <a:p>
            <a:pPr indent="-317500" lvl="0" marL="457200" rtl="0" algn="l">
              <a:lnSpc>
                <a:spcPct val="150000"/>
              </a:lnSpc>
              <a:spcBef>
                <a:spcPts val="0"/>
              </a:spcBef>
              <a:spcAft>
                <a:spcPts val="0"/>
              </a:spcAft>
              <a:buClr>
                <a:srgbClr val="000000"/>
              </a:buClr>
              <a:buSzPts val="1400"/>
              <a:buFont typeface="Open Sans"/>
              <a:buAutoNum type="arabicPeriod"/>
            </a:pPr>
            <a:r>
              <a:rPr lang="en-GB" sz="1500">
                <a:solidFill>
                  <a:schemeClr val="dk2"/>
                </a:solidFill>
                <a:highlight>
                  <a:srgbClr val="FFFFFF"/>
                </a:highlight>
                <a:latin typeface="Arial"/>
                <a:ea typeface="Arial"/>
                <a:cs typeface="Arial"/>
                <a:sym typeface="Arial"/>
              </a:rPr>
              <a:t>Les suicides dans la police française. </a:t>
            </a:r>
            <a:r>
              <a:rPr lang="en-GB" sz="1400">
                <a:solidFill>
                  <a:srgbClr val="000000"/>
                </a:solidFill>
                <a:highlight>
                  <a:srgbClr val="FFFFFF"/>
                </a:highlight>
              </a:rPr>
              <a:t> </a:t>
            </a:r>
            <a:endParaRPr/>
          </a:p>
        </p:txBody>
      </p:sp>
      <p:sp>
        <p:nvSpPr>
          <p:cNvPr id="114" name="Google Shape;114;p29"/>
          <p:cNvSpPr txBox="1"/>
          <p:nvPr/>
        </p:nvSpPr>
        <p:spPr>
          <a:xfrm>
            <a:off x="1099700" y="1403775"/>
            <a:ext cx="7610100" cy="572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1600"/>
              </a:spcAft>
              <a:buClr>
                <a:srgbClr val="6AA84F"/>
              </a:buClr>
              <a:buSzPts val="1800"/>
              <a:buFont typeface="Open Sans"/>
              <a:buChar char="✓"/>
            </a:pPr>
            <a:r>
              <a:rPr lang="en-GB" sz="1800">
                <a:solidFill>
                  <a:srgbClr val="1B2B68"/>
                </a:solidFill>
                <a:latin typeface="Open Sans"/>
                <a:ea typeface="Open Sans"/>
                <a:cs typeface="Open Sans"/>
                <a:sym typeface="Open Sans"/>
              </a:rPr>
              <a:t>Définir un cadre et un angle d’attaque pour le sujet. </a:t>
            </a:r>
            <a:endParaRPr sz="1800">
              <a:solidFill>
                <a:srgbClr val="1B2B68"/>
              </a:solidFill>
              <a:latin typeface="Open Sans"/>
              <a:ea typeface="Open Sans"/>
              <a:cs typeface="Open Sans"/>
              <a:sym typeface="Open Sans"/>
            </a:endParaRPr>
          </a:p>
        </p:txBody>
      </p:sp>
      <p:sp>
        <p:nvSpPr>
          <p:cNvPr id="115" name="Google Shape;115;p29"/>
          <p:cNvSpPr txBox="1"/>
          <p:nvPr/>
        </p:nvSpPr>
        <p:spPr>
          <a:xfrm>
            <a:off x="1099700" y="2362525"/>
            <a:ext cx="2964300" cy="5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highlight>
                  <a:schemeClr val="lt1"/>
                </a:highlight>
                <a:latin typeface="Open Sans"/>
                <a:ea typeface="Open Sans"/>
                <a:cs typeface="Open Sans"/>
                <a:sym typeface="Open Sans"/>
              </a:rPr>
              <a:t>Sujet large : la police française</a:t>
            </a:r>
            <a:endParaRPr b="1" sz="1300">
              <a:highlight>
                <a:schemeClr val="lt1"/>
              </a:highlight>
              <a:latin typeface="Open Sans"/>
              <a:ea typeface="Open Sans"/>
              <a:cs typeface="Open Sans"/>
              <a:sym typeface="Open Sans"/>
            </a:endParaRPr>
          </a:p>
          <a:p>
            <a:pPr indent="0" lvl="0" marL="0" rtl="0" algn="l">
              <a:spcBef>
                <a:spcPts val="0"/>
              </a:spcBef>
              <a:spcAft>
                <a:spcPts val="0"/>
              </a:spcAft>
              <a:buNone/>
            </a:pPr>
            <a:r>
              <a:t/>
            </a:r>
            <a:endParaRPr b="1" sz="1300">
              <a:highlight>
                <a:schemeClr val="lt1"/>
              </a:highlight>
              <a:latin typeface="Open Sans"/>
              <a:ea typeface="Open Sans"/>
              <a:cs typeface="Open Sans"/>
              <a:sym typeface="Open Sans"/>
            </a:endParaRPr>
          </a:p>
          <a:p>
            <a:pPr indent="0" lvl="0" marL="0" rtl="0" algn="l">
              <a:spcBef>
                <a:spcPts val="0"/>
              </a:spcBef>
              <a:spcAft>
                <a:spcPts val="0"/>
              </a:spcAft>
              <a:buNone/>
            </a:pPr>
            <a:r>
              <a:rPr b="1" lang="en-GB" sz="1300">
                <a:highlight>
                  <a:schemeClr val="lt1"/>
                </a:highlight>
                <a:latin typeface="Open Sans"/>
                <a:ea typeface="Open Sans"/>
                <a:cs typeface="Open Sans"/>
                <a:sym typeface="Open Sans"/>
              </a:rPr>
              <a:t>Problématiques possibles :</a:t>
            </a:r>
            <a:endParaRPr b="1" sz="1300">
              <a:highlight>
                <a:schemeClr val="lt1"/>
              </a:highlight>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30"/>
          <p:cNvSpPr txBox="1"/>
          <p:nvPr>
            <p:ph type="title"/>
          </p:nvPr>
        </p:nvSpPr>
        <p:spPr>
          <a:xfrm>
            <a:off x="972000" y="2021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Question centrale et sous-questions de recherche</a:t>
            </a:r>
            <a:endParaRPr/>
          </a:p>
        </p:txBody>
      </p:sp>
      <p:sp>
        <p:nvSpPr>
          <p:cNvPr id="121" name="Google Shape;121;p30"/>
          <p:cNvSpPr txBox="1"/>
          <p:nvPr>
            <p:ph idx="1" type="body"/>
          </p:nvPr>
        </p:nvSpPr>
        <p:spPr>
          <a:xfrm>
            <a:off x="972000" y="1382250"/>
            <a:ext cx="8122800" cy="691200"/>
          </a:xfrm>
          <a:prstGeom prst="rect">
            <a:avLst/>
          </a:prstGeom>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1600"/>
              </a:spcAft>
              <a:buClr>
                <a:srgbClr val="6AA84F"/>
              </a:buClr>
              <a:buSzPts val="1800"/>
              <a:buChar char="✓"/>
            </a:pPr>
            <a:r>
              <a:rPr lang="en-GB"/>
              <a:t>La </a:t>
            </a:r>
            <a:r>
              <a:rPr lang="en-GB"/>
              <a:t>problématique</a:t>
            </a:r>
            <a:r>
              <a:rPr lang="en-GB"/>
              <a:t> permet de dégager une question centrale et des sous-questions de recherche pour </a:t>
            </a:r>
            <a:r>
              <a:rPr lang="en-GB"/>
              <a:t>répondre</a:t>
            </a:r>
            <a:r>
              <a:rPr lang="en-GB"/>
              <a:t> aux hypothèses</a:t>
            </a:r>
            <a:r>
              <a:rPr lang="en-GB"/>
              <a:t>.</a:t>
            </a:r>
            <a:endParaRPr sz="1600"/>
          </a:p>
        </p:txBody>
      </p:sp>
      <p:sp>
        <p:nvSpPr>
          <p:cNvPr id="122" name="Google Shape;122;p30"/>
          <p:cNvSpPr txBox="1"/>
          <p:nvPr/>
        </p:nvSpPr>
        <p:spPr>
          <a:xfrm>
            <a:off x="776525" y="2808800"/>
            <a:ext cx="8202300" cy="2275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highlight>
                  <a:srgbClr val="FFFFFF"/>
                </a:highlight>
                <a:latin typeface="Open Sans"/>
                <a:ea typeface="Open Sans"/>
                <a:cs typeface="Open Sans"/>
                <a:sym typeface="Open Sans"/>
              </a:rPr>
              <a:t>Que</a:t>
            </a:r>
            <a:r>
              <a:rPr lang="en-GB" sz="1300">
                <a:highlight>
                  <a:srgbClr val="FFFFFF"/>
                </a:highlight>
                <a:latin typeface="Open Sans"/>
                <a:ea typeface="Open Sans"/>
                <a:cs typeface="Open Sans"/>
                <a:sym typeface="Open Sans"/>
              </a:rPr>
              <a:t>stion centrale : </a:t>
            </a:r>
            <a:endParaRPr sz="1300">
              <a:highlight>
                <a:srgbClr val="FFFFFF"/>
              </a:highlight>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GB" sz="1300">
                <a:highlight>
                  <a:srgbClr val="FFFFFF"/>
                </a:highlight>
                <a:latin typeface="Open Sans"/>
                <a:ea typeface="Open Sans"/>
                <a:cs typeface="Open Sans"/>
                <a:sym typeface="Open Sans"/>
              </a:rPr>
              <a:t>Suicides dans la police : un mal-être au travail ? </a:t>
            </a:r>
            <a:endParaRPr sz="130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30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GB" sz="1300">
                <a:highlight>
                  <a:srgbClr val="FFFFFF"/>
                </a:highlight>
                <a:latin typeface="Open Sans"/>
                <a:ea typeface="Open Sans"/>
                <a:cs typeface="Open Sans"/>
                <a:sym typeface="Open Sans"/>
              </a:rPr>
              <a:t>Sous-questions : </a:t>
            </a:r>
            <a:endParaRPr sz="130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300">
              <a:highlight>
                <a:srgbClr val="FFFFFF"/>
              </a:highlight>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GB" sz="1300">
                <a:highlight>
                  <a:srgbClr val="FFFFFF"/>
                </a:highlight>
                <a:latin typeface="Open Sans"/>
                <a:ea typeface="Open Sans"/>
                <a:cs typeface="Open Sans"/>
                <a:sym typeface="Open Sans"/>
              </a:rPr>
              <a:t>La police souffre-t-elle d’un manque de moyens dans sa profession ? </a:t>
            </a:r>
            <a:endParaRPr sz="1300">
              <a:highlight>
                <a:srgbClr val="FFFFFF"/>
              </a:highlight>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GB" sz="1300">
                <a:highlight>
                  <a:srgbClr val="FFFFFF"/>
                </a:highlight>
                <a:latin typeface="Open Sans"/>
                <a:ea typeface="Open Sans"/>
                <a:cs typeface="Open Sans"/>
                <a:sym typeface="Open Sans"/>
              </a:rPr>
              <a:t>Le travail en sous-effectif a-t-il un impact sur la santé physique et mentale des policiers ?</a:t>
            </a:r>
            <a:endParaRPr sz="1300">
              <a:highlight>
                <a:srgbClr val="FFFFFF"/>
              </a:highlight>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GB" sz="1300">
                <a:highlight>
                  <a:srgbClr val="FFFFFF"/>
                </a:highlight>
                <a:latin typeface="Open Sans"/>
                <a:ea typeface="Open Sans"/>
                <a:cs typeface="Open Sans"/>
                <a:sym typeface="Open Sans"/>
              </a:rPr>
              <a:t>Les traumatismes psychologiques sont-ils assez bien pris en charge ?  </a:t>
            </a:r>
            <a:endParaRPr sz="1300">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t/>
            </a:r>
            <a:endParaRPr sz="1300">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highlight>
                <a:srgbClr val="FFFFFF"/>
              </a:highlight>
              <a:latin typeface="Open Sans"/>
              <a:ea typeface="Open Sans"/>
              <a:cs typeface="Open Sans"/>
              <a:sym typeface="Open Sans"/>
            </a:endParaRPr>
          </a:p>
        </p:txBody>
      </p:sp>
      <p:sp>
        <p:nvSpPr>
          <p:cNvPr id="123" name="Google Shape;123;p30"/>
          <p:cNvSpPr txBox="1"/>
          <p:nvPr/>
        </p:nvSpPr>
        <p:spPr>
          <a:xfrm>
            <a:off x="1460875" y="2293350"/>
            <a:ext cx="5351700" cy="5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highlight>
                  <a:schemeClr val="lt1"/>
                </a:highlight>
                <a:latin typeface="Open Sans"/>
                <a:ea typeface="Open Sans"/>
                <a:cs typeface="Open Sans"/>
                <a:sym typeface="Open Sans"/>
              </a:rPr>
              <a:t>Problématique : Les suicides dans la police française.</a:t>
            </a:r>
            <a:endParaRPr b="1" sz="1300">
              <a:highlight>
                <a:schemeClr val="lt1"/>
              </a:highlight>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Établir un calendrier de travail </a:t>
            </a:r>
            <a:endParaRPr/>
          </a:p>
        </p:txBody>
      </p:sp>
      <p:sp>
        <p:nvSpPr>
          <p:cNvPr id="129" name="Google Shape;129;p31"/>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Organiser et planifier les étapes de rédaction.  </a:t>
            </a:r>
            <a:endParaRPr/>
          </a:p>
          <a:p>
            <a:pPr indent="-342900" lvl="0" marL="457200" rtl="0" algn="l">
              <a:lnSpc>
                <a:spcPct val="100000"/>
              </a:lnSpc>
              <a:spcBef>
                <a:spcPts val="1600"/>
              </a:spcBef>
              <a:spcAft>
                <a:spcPts val="1600"/>
              </a:spcAft>
              <a:buClr>
                <a:srgbClr val="6AA84F"/>
              </a:buClr>
              <a:buSzPts val="1800"/>
              <a:buChar char="✓"/>
            </a:pPr>
            <a:r>
              <a:rPr lang="en-GB"/>
              <a:t>Gagner en sérénité. </a:t>
            </a:r>
            <a:endParaRPr/>
          </a:p>
        </p:txBody>
      </p:sp>
      <p:pic>
        <p:nvPicPr>
          <p:cNvPr id="130" name="Google Shape;130;p31"/>
          <p:cNvPicPr preferRelativeResize="0"/>
          <p:nvPr/>
        </p:nvPicPr>
        <p:blipFill>
          <a:blip r:embed="rId3">
            <a:alphaModFix/>
          </a:blip>
          <a:stretch>
            <a:fillRect/>
          </a:stretch>
        </p:blipFill>
        <p:spPr>
          <a:xfrm>
            <a:off x="1732025" y="2273750"/>
            <a:ext cx="5814598" cy="229512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