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Work Sans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WorkSans-bold.fntdata"/><Relationship Id="rId21" Type="http://schemas.openxmlformats.org/officeDocument/2006/relationships/font" Target="fonts/WorkSans-regular.fntdata"/><Relationship Id="rId24" Type="http://schemas.openxmlformats.org/officeDocument/2006/relationships/font" Target="fonts/WorkSans-boldItalic.fntdata"/><Relationship Id="rId23" Type="http://schemas.openxmlformats.org/officeDocument/2006/relationships/font" Target="fonts/Work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rapport-de-stage/conclusion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memoire/problematique-de-memoire/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memoire/ouverture-de-conclusion/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rapport-de-stage/conclusion/" TargetMode="External"/><Relationship Id="rId3" Type="http://schemas.openxmlformats.org/officeDocument/2006/relationships/hyperlink" Target="https://www.scribbr.fr/rapport-de-stage/comment-reussir-son-rapport-de-stage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rapport-de-stage/conclusion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rapport-de-stage/conclusion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rapport-de-stage/introduction-de-votre-rapport-de-stage/" TargetMode="External"/><Relationship Id="rId3" Type="http://schemas.openxmlformats.org/officeDocument/2006/relationships/hyperlink" Target="https://www.scribbr.fr/rapport-de-stage/introduction-de-votre-rapport-de-stage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rapport-de-stage/comment-reussir-son-rapport-de-stage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rapport-de-stage/bilan-de-stage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89af7d6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89af7d6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Consultez notre article complet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https://www.scribbr.fr/rapport-de-stage/conclusion/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8b7026b8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8b7026b8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Open Sans"/>
              <a:buChar char="●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Il est possible (mais pas obligatoire) d’écrire un rapport de stage sous le prisme d’une question centrale ou d’une problématique. 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Si tel est le cas, vous devrez apporter une réponse à cette interrogation dans la conclusion.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Plus d’informations sur la problématique ici : </a:t>
            </a:r>
            <a:r>
              <a:rPr lang="en-GB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2"/>
              </a:rPr>
              <a:t>https://www.scribbr.fr/memoire/problematique-de-memoire/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8b7026b8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8b7026b8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Bien que facultative pour un rapport de stage, l’ouverture en toute fin de conclusion apporte</a:t>
            </a:r>
            <a:r>
              <a:rPr lang="en-GB"/>
              <a:t> du volume </a:t>
            </a:r>
            <a:r>
              <a:rPr lang="en-GB"/>
              <a:t>à votre conclusion.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La problématique représente un nouveau questionnement basé sur un exemple concret ou un fait d’actualité.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sur l’ouverture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https://www.scribbr.fr/memoire/ouverture-de-conclusion/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df3209e9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df3209e9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df3209e9f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df3209e9f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df3209e9f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df3209e9f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ef070d52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ef070d52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df3209e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df3209e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</a:t>
            </a:r>
            <a:r>
              <a:rPr lang="en-GB"/>
              <a:t>d'informations</a:t>
            </a:r>
            <a:r>
              <a:rPr lang="en-GB"/>
              <a:t> sur la conclusion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https://www.scribbr.fr/rapport-de-stage/conclusion/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sur le </a:t>
            </a:r>
            <a:r>
              <a:rPr lang="en-GB"/>
              <a:t>rapport de stage ici 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https://www.scribbr.fr/rapport-de-stage/comment-reussir-son-rapport-de-stage/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8b7026b8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8b7026b8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7a957278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7a957278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Certains </a:t>
            </a:r>
            <a:r>
              <a:rPr lang="en-GB"/>
              <a:t>évaluateurs</a:t>
            </a:r>
            <a:r>
              <a:rPr lang="en-GB"/>
              <a:t> ne lisent que l’introduction et la conclusion d’un rapport de stage. Il est donc important de rédiger une conclusion percutante.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sur la conclusion du rapport de stage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https://www.scribbr.fr/rapport-de-stage/conclusion/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9afa2567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9afa2567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La conclusion doit faire une page maximum.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Elle est à rédiger après avoir rédigé le corps du rapport de stage et l’introduction.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La conclusion apparaît comme une réponse face aux éléments avancés lors de l’introduction (et à une éventuelle problématique).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https://www.scribbr.fr/rapport-de-stage/conclusion/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7a957278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7a957278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9afa2567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9afa2567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La conclusion doit impérativement résumer votre expérience en entreprise et apporter un regard critique sur celle-ci.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À noter qu’un “regard critique” ne comprend pas uniquement des critiques négatives. Il s’agit également de critiques positives.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sur la problématique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https://www.scribbr.fr/rapport-de-stage/introduction-de-votre-rapport-de-stage/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sur l’introduction ici 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https://www.scribbr.fr/rapport-de-stage/introduction-de-votre-rapport-de-stage/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843fc86d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843fc86d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La conclusion du rapport de stage commence par une introduction sur le cadre du stage (type d’entreprise, durée, poste occupé, diplôme préparé).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Vous devez ensuite rappeler extrêmement rapidement les différentes parties développées dans le rapport.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sur le rapport de stage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https://www.scribbr.fr/rapport-de-stage/comment-reussir-son-rapport-de-stage/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8b7026b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8b7026b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Cette partie de la </a:t>
            </a:r>
            <a:r>
              <a:rPr lang="en-GB"/>
              <a:t>conclusion</a:t>
            </a:r>
            <a:r>
              <a:rPr lang="en-GB"/>
              <a:t> est plus personnelle. Il s’agit ici de faire le bilan du stage en termes d’enrichissement pour votre future carrière.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Vous pouvez donc évoquer les apports personnels de cette expérience professionnelle pour votre projet professionnel.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À noter que le bilan du stage peut également apparaître dans une partie </a:t>
            </a:r>
            <a:r>
              <a:rPr lang="en-GB"/>
              <a:t>indépendante qui apparaît après la conclusion. 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sur le bilan du stage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https://www.scribbr.fr/rapport-de-stage/bilan-de-stage/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93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11"/>
          <p:cNvSpPr txBox="1"/>
          <p:nvPr>
            <p:ph idx="2" type="body"/>
          </p:nvPr>
        </p:nvSpPr>
        <p:spPr>
          <a:xfrm>
            <a:off x="489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(dark)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 (dark)">
  <p:cSld name="ONE_COLUMN_TEX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" name="Google Shape;50;p15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6"/>
          <p:cNvSpPr txBox="1"/>
          <p:nvPr>
            <p:ph type="title"/>
          </p:nvPr>
        </p:nvSpPr>
        <p:spPr>
          <a:xfrm>
            <a:off x="488100" y="1233175"/>
            <a:ext cx="3600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4" name="Google Shape;54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None/>
              <a:defRPr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" name="Google Shape;55;p16"/>
          <p:cNvSpPr txBox="1"/>
          <p:nvPr>
            <p:ph idx="2" type="body"/>
          </p:nvPr>
        </p:nvSpPr>
        <p:spPr>
          <a:xfrm>
            <a:off x="5058000" y="724075"/>
            <a:ext cx="3600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(dark)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Char char="●"/>
              <a:defRPr>
                <a:solidFill>
                  <a:srgbClr val="707DA7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 (dark)">
  <p:cSld name="BIG_NUMB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20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(dark)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dark)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Scotty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732925" y="1545450"/>
            <a:ext cx="43200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6" name="Google Shape;1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425" y="454775"/>
            <a:ext cx="3445475" cy="62445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/>
          <p:nvPr>
            <p:ph idx="1" type="subTitle"/>
          </p:nvPr>
        </p:nvSpPr>
        <p:spPr>
          <a:xfrm rot="-449582">
            <a:off x="5658998" y="2283747"/>
            <a:ext cx="2861838" cy="501423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8" name="Google Shape;18;p4"/>
          <p:cNvSpPr txBox="1"/>
          <p:nvPr>
            <p:ph idx="2" type="subTitle"/>
          </p:nvPr>
        </p:nvSpPr>
        <p:spPr>
          <a:xfrm rot="-449892">
            <a:off x="5695787" y="2800290"/>
            <a:ext cx="2862175" cy="474779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(dark)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 (dark)">
  <p:cSld name="TITLE_AND_BODY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, title and body">
  <p:cSld name="TITLE_AND_BOD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, title and body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2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Open Sans"/>
              <a:buNone/>
              <a:defRPr b="1" sz="2800">
                <a:solidFill>
                  <a:srgbClr val="202F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800"/>
              <a:buFont typeface="Open Sans"/>
              <a:buChar char="●"/>
              <a:defRPr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scribbr.fr/rapport-de-stage/conclusion/" TargetMode="External"/><Relationship Id="rId4" Type="http://schemas.openxmlformats.org/officeDocument/2006/relationships/hyperlink" Target="https://www.scribbr.fr/rapport-de-stage/comment-reussir-son-rapport-de-stage/" TargetMode="External"/><Relationship Id="rId5" Type="http://schemas.openxmlformats.org/officeDocument/2006/relationships/hyperlink" Target="https://www.scribbr.fr/relecture-correction/memoire-francais/?cp=.fr-Converting-keywords-FR&amp;ag=correction-memoire&amp;gclid=Cj0KCQjww_f2BRC-ARIsAP3zarF-0b66-m1MJkFA9GNr-X_0Y8XF-6UIBYdATl-AXSwfhe3YLRukQPEaAuiCEALw_wcB" TargetMode="External"/><Relationship Id="rId6" Type="http://schemas.openxmlformats.org/officeDocument/2006/relationships/hyperlink" Target="https://www.scribbr.fr/relecture-correction/memoire-francais/?cp=.fr-Converting-keywords-FR&amp;ag=correction-memoire&amp;gclid=Cj0KCQjww_f2BRC-ARIsAP3zarF-0b66-m1MJkFA9GNr-X_0Y8XF-6UIBYdATl-AXSwfhe3YLRukQPEaAuiCEALw_wcB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cribbr.fr/relecture-correction/" TargetMode="External"/><Relationship Id="rId4" Type="http://schemas.openxmlformats.org/officeDocument/2006/relationships/hyperlink" Target="https://www.scribbr.fr/logiciel-anti-plagiat/" TargetMode="External"/><Relationship Id="rId5" Type="http://schemas.openxmlformats.org/officeDocument/2006/relationships/hyperlink" Target="https://www.scribbr.fr/generateur-apa/" TargetMode="External"/><Relationship Id="rId6" Type="http://schemas.openxmlformats.org/officeDocument/2006/relationships/hyperlink" Target="https://www.scribbr.fr/ressources/" TargetMode="External"/><Relationship Id="rId7" Type="http://schemas.openxmlformats.org/officeDocument/2006/relationships/hyperlink" Target="https://www.scribbr.fr/ressources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scribbr.fr/rapport-de-stage/conclusion/" TargetMode="External"/><Relationship Id="rId4" Type="http://schemas.openxmlformats.org/officeDocument/2006/relationships/hyperlink" Target="https://www.scribbr.fr/rapport-de-stage/conclusion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 conclusion d’un rapport de stage</a:t>
            </a:r>
            <a:endParaRPr/>
          </a:p>
        </p:txBody>
      </p:sp>
      <p:sp>
        <p:nvSpPr>
          <p:cNvPr id="73" name="Google Shape;73;p23"/>
          <p:cNvSpPr txBox="1"/>
          <p:nvPr>
            <p:ph idx="1" type="subTitle"/>
          </p:nvPr>
        </p:nvSpPr>
        <p:spPr>
          <a:xfrm>
            <a:off x="972000" y="3009950"/>
            <a:ext cx="7200000" cy="10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Structure, conseils et exemples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 Répondre à la problématique </a:t>
            </a:r>
            <a:endParaRPr/>
          </a:p>
        </p:txBody>
      </p:sp>
      <p:sp>
        <p:nvSpPr>
          <p:cNvPr id="132" name="Google Shape;132;p32"/>
          <p:cNvSpPr txBox="1"/>
          <p:nvPr>
            <p:ph idx="1" type="body"/>
          </p:nvPr>
        </p:nvSpPr>
        <p:spPr>
          <a:xfrm>
            <a:off x="934075" y="133797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Apporter une réponse claire à l’éventuelle problématique. </a:t>
            </a:r>
            <a:r>
              <a:rPr lang="en-GB"/>
              <a:t> </a:t>
            </a:r>
            <a:endParaRPr/>
          </a:p>
        </p:txBody>
      </p:sp>
      <p:sp>
        <p:nvSpPr>
          <p:cNvPr id="133" name="Google Shape;133;p32"/>
          <p:cNvSpPr txBox="1"/>
          <p:nvPr/>
        </p:nvSpPr>
        <p:spPr>
          <a:xfrm>
            <a:off x="425550" y="2750875"/>
            <a:ext cx="8039400" cy="1472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D405F"/>
                </a:solidFill>
                <a:highlight>
                  <a:srgbClr val="EFEFEF"/>
                </a:highlight>
              </a:rPr>
              <a:t>L’entreprise qui m’a accueilli faisait face à une période charnière, et je suis très fier d’avoir pu y contribuer. L’évolution des usages et l’adaptation de l’entreprise au changement de son environnement m’ont permis de comprendre l’importance des enjeux économiques dans la définition des stratégies à adopter .</a:t>
            </a:r>
            <a:endParaRPr sz="1700">
              <a:highlight>
                <a:srgbClr val="EFEFE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32"/>
          <p:cNvSpPr txBox="1"/>
          <p:nvPr/>
        </p:nvSpPr>
        <p:spPr>
          <a:xfrm>
            <a:off x="425550" y="2342550"/>
            <a:ext cx="27387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5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Exemple :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4. L’ouverture</a:t>
            </a:r>
            <a:endParaRPr/>
          </a:p>
        </p:txBody>
      </p:sp>
      <p:sp>
        <p:nvSpPr>
          <p:cNvPr id="140" name="Google Shape;140;p33"/>
          <p:cNvSpPr txBox="1"/>
          <p:nvPr>
            <p:ph idx="1" type="body"/>
          </p:nvPr>
        </p:nvSpPr>
        <p:spPr>
          <a:xfrm>
            <a:off x="845250" y="1361688"/>
            <a:ext cx="72000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Proposer un nouveau questionnement dans une ouverture. </a:t>
            </a:r>
            <a:endParaRPr/>
          </a:p>
        </p:txBody>
      </p:sp>
      <p:sp>
        <p:nvSpPr>
          <p:cNvPr id="141" name="Google Shape;141;p33"/>
          <p:cNvSpPr txBox="1"/>
          <p:nvPr/>
        </p:nvSpPr>
        <p:spPr>
          <a:xfrm>
            <a:off x="425550" y="2750875"/>
            <a:ext cx="8039400" cy="1472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D405F"/>
                </a:solidFill>
                <a:highlight>
                  <a:srgbClr val="EFEFEF"/>
                </a:highlight>
              </a:rPr>
              <a:t>Fort de cette expérience et en réponse à ses enjeux, j’aimerai beaucoup par la suite essayer de m’orienter vers un prochain stage dans le secteur de l’agroalimentaire avec des acteurs internationaux, et un important développement en terme d’innovation.</a:t>
            </a:r>
            <a:endParaRPr sz="1700">
              <a:highlight>
                <a:srgbClr val="EFEFE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33"/>
          <p:cNvSpPr txBox="1"/>
          <p:nvPr/>
        </p:nvSpPr>
        <p:spPr>
          <a:xfrm>
            <a:off x="425550" y="2342550"/>
            <a:ext cx="27387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5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Exemple :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4"/>
          <p:cNvSpPr txBox="1"/>
          <p:nvPr>
            <p:ph type="ctrTitle"/>
          </p:nvPr>
        </p:nvSpPr>
        <p:spPr>
          <a:xfrm>
            <a:off x="972000" y="1715700"/>
            <a:ext cx="7200000" cy="171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Ressources recommandées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/>
          <p:nvPr>
            <p:ph type="title"/>
          </p:nvPr>
        </p:nvSpPr>
        <p:spPr>
          <a:xfrm>
            <a:off x="972000" y="3164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ressources de Scribbr</a:t>
            </a:r>
            <a:endParaRPr/>
          </a:p>
        </p:txBody>
      </p:sp>
      <p:sp>
        <p:nvSpPr>
          <p:cNvPr id="153" name="Google Shape;153;p35"/>
          <p:cNvSpPr txBox="1"/>
          <p:nvPr>
            <p:ph idx="1" type="body"/>
          </p:nvPr>
        </p:nvSpPr>
        <p:spPr>
          <a:xfrm>
            <a:off x="547700" y="1138650"/>
            <a:ext cx="7323300" cy="16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Notre article sur la conclusion du rapport de stage</a:t>
            </a:r>
            <a:r>
              <a:rPr lang="en-GB"/>
              <a:t>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4"/>
              </a:rPr>
              <a:t>Notre article sur la réussite du rapport de stage</a:t>
            </a:r>
            <a:r>
              <a:rPr lang="en-GB"/>
              <a:t>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Notre service de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correction</a:t>
            </a:r>
            <a:r>
              <a:rPr lang="en-GB"/>
              <a:t> et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relecture</a:t>
            </a:r>
            <a:r>
              <a:rPr lang="en-GB"/>
              <a:t> pour votre rapport de stage.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6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Salut</a:t>
            </a:r>
            <a:r>
              <a:rPr lang="en-GB"/>
              <a:t>, nous c’est Scribbr </a:t>
            </a:r>
            <a:r>
              <a:rPr lang="en-GB"/>
              <a:t>👋</a:t>
            </a:r>
            <a:endParaRPr/>
          </a:p>
        </p:txBody>
      </p:sp>
      <p:sp>
        <p:nvSpPr>
          <p:cNvPr id="159" name="Google Shape;159;p36"/>
          <p:cNvSpPr txBox="1"/>
          <p:nvPr>
            <p:ph idx="1" type="body"/>
          </p:nvPr>
        </p:nvSpPr>
        <p:spPr>
          <a:xfrm>
            <a:off x="934075" y="1368550"/>
            <a:ext cx="7200000" cy="32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Nous sommes une équipe de 60 personnes à Amsterdam, et nous travaillons en partenariat avec plus de 500 correcteurs indépendants à travers le monde pour aider les étudiants à obtenir leur diplôme et à devenir de meilleurs écrivains universitaires.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Chaque jour, nous travaillons dur sur notre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service de relecture et correction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logiciel anti-plagiat,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générateur de sources APA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et nos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ressources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 universitaires.</a:t>
            </a:r>
            <a:endParaRPr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Comment utiliser cette présentation ?</a:t>
            </a:r>
            <a:endParaRPr/>
          </a:p>
        </p:txBody>
      </p:sp>
      <p:sp>
        <p:nvSpPr>
          <p:cNvPr id="165" name="Google Shape;165;p37"/>
          <p:cNvSpPr txBox="1"/>
          <p:nvPr>
            <p:ph idx="1" type="body"/>
          </p:nvPr>
        </p:nvSpPr>
        <p:spPr>
          <a:xfrm>
            <a:off x="857875" y="1152475"/>
            <a:ext cx="7647600" cy="36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Cette présentation peut être librement utilisée pour éduquer les étudiants sur la rédaction du rapport de stage. Vous pouvez :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afficher cette présentation dans un environnement de classe ;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modifier ou supprimer des diapositives ;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distribuer cette présentation sur papier ou dans des environnements d'étudiants privés (par exemple, Moodle, BlackBoard, Google Classroom, etc.).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Merci de rendre hommage à Scribbr pour la création de cette ressource.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Des questions ou des commentaires ? Ajoutez-les en dessous de l’article sur la conclusion du rapport de stage :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https://www.scribbr.fr/rapport-de-stage/conclusion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/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u="sng">
              <a:solidFill>
                <a:srgbClr val="1B2B68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 conclusion du rapport de stage</a:t>
            </a:r>
            <a:endParaRPr/>
          </a:p>
        </p:txBody>
      </p:sp>
      <p:sp>
        <p:nvSpPr>
          <p:cNvPr id="79" name="Google Shape;79;p24"/>
          <p:cNvSpPr txBox="1"/>
          <p:nvPr>
            <p:ph idx="1" type="body"/>
          </p:nvPr>
        </p:nvSpPr>
        <p:spPr>
          <a:xfrm>
            <a:off x="4321400" y="1832200"/>
            <a:ext cx="4164300" cy="17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</a:rPr>
              <a:t>La conclusion du rapport de stage finalise votre travail et vous permet de faire un bilan du stage.</a:t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50">
              <a:solidFill>
                <a:srgbClr val="555555"/>
              </a:solidFill>
              <a:highlight>
                <a:srgbClr val="FFFFFF"/>
              </a:highlight>
            </a:endParaRPr>
          </a:p>
        </p:txBody>
      </p:sp>
      <p:pic>
        <p:nvPicPr>
          <p:cNvPr id="80" name="Google Shape;80;p24"/>
          <p:cNvPicPr preferRelativeResize="0"/>
          <p:nvPr/>
        </p:nvPicPr>
        <p:blipFill rotWithShape="1">
          <a:blip r:embed="rId3">
            <a:alphaModFix/>
          </a:blip>
          <a:srcRect b="0" l="3471" r="3462" t="0"/>
          <a:stretch/>
        </p:blipFill>
        <p:spPr>
          <a:xfrm rot="-512674">
            <a:off x="1327338" y="1719450"/>
            <a:ext cx="1939977" cy="25211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Qu’est-ce que c’est ?</a:t>
            </a:r>
            <a:endParaRPr/>
          </a:p>
        </p:txBody>
      </p:sp>
      <p:sp>
        <p:nvSpPr>
          <p:cNvPr id="86" name="Google Shape;86;p25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Informations générales sur la conclusion d’un rapport d stage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Qu’est-ce que c’est ? </a:t>
            </a:r>
            <a:endParaRPr/>
          </a:p>
        </p:txBody>
      </p:sp>
      <p:sp>
        <p:nvSpPr>
          <p:cNvPr id="92" name="Google Shape;92;p26"/>
          <p:cNvSpPr txBox="1"/>
          <p:nvPr/>
        </p:nvSpPr>
        <p:spPr>
          <a:xfrm>
            <a:off x="700600" y="1420000"/>
            <a:ext cx="8202600" cy="3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Open Sans"/>
              <a:buChar char="✓"/>
            </a:pPr>
            <a:r>
              <a:rPr lang="en-GB"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La conclusion est la </a:t>
            </a:r>
            <a:r>
              <a:rPr lang="en-GB"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dernière</a:t>
            </a:r>
            <a:r>
              <a:rPr lang="en-GB"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 partie du rapport de stage. </a:t>
            </a:r>
            <a:endParaRPr sz="18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Open Sans"/>
              <a:buChar char="✓"/>
            </a:pPr>
            <a:r>
              <a:rPr lang="en-GB"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C’est le bilan du stage.</a:t>
            </a:r>
            <a:endParaRPr sz="18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Elle répond généralement aux questions suivantes</a:t>
            </a:r>
            <a:r>
              <a:rPr lang="en-GB"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 : </a:t>
            </a:r>
            <a:endParaRPr sz="1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D405F"/>
              </a:buClr>
              <a:buSzPts val="1500"/>
              <a:buFont typeface="Open Sans"/>
              <a:buChar char="-"/>
            </a:pPr>
            <a:r>
              <a:rPr lang="en-GB" sz="1500">
                <a:solidFill>
                  <a:srgbClr val="0D405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En quoi votre stage a-t-il permis de vous conforter dans votre projet professionnel ?</a:t>
            </a:r>
            <a:endParaRPr sz="1500">
              <a:solidFill>
                <a:srgbClr val="0D405F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500"/>
              <a:buFont typeface="Open Sans"/>
              <a:buChar char="-"/>
            </a:pPr>
            <a:r>
              <a:rPr lang="en-GB" sz="1500">
                <a:solidFill>
                  <a:srgbClr val="0D405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Que vous a-t-il appris ? </a:t>
            </a:r>
            <a:endParaRPr sz="1500">
              <a:solidFill>
                <a:srgbClr val="0D405F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500"/>
              <a:buFont typeface="Open Sans"/>
              <a:buChar char="-"/>
            </a:pPr>
            <a:r>
              <a:rPr lang="en-GB" sz="1500">
                <a:solidFill>
                  <a:srgbClr val="0D405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Souhaitez-vous travailler dans ce milieu plus tard ? Pourquoi ?</a:t>
            </a:r>
            <a:endParaRPr sz="1500">
              <a:solidFill>
                <a:srgbClr val="0D405F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500"/>
              <a:buFont typeface="Open Sans"/>
              <a:buChar char="-"/>
            </a:pPr>
            <a:r>
              <a:rPr lang="en-GB" sz="1500">
                <a:solidFill>
                  <a:srgbClr val="0D405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Quels ont été les points positifs et négatifs de votre stage ?</a:t>
            </a:r>
            <a:endParaRPr sz="1500">
              <a:solidFill>
                <a:srgbClr val="0D405F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Informations générales</a:t>
            </a:r>
            <a:endParaRPr/>
          </a:p>
        </p:txBody>
      </p:sp>
      <p:sp>
        <p:nvSpPr>
          <p:cNvPr id="98" name="Google Shape;98;p27"/>
          <p:cNvSpPr txBox="1"/>
          <p:nvPr>
            <p:ph idx="1" type="body"/>
          </p:nvPr>
        </p:nvSpPr>
        <p:spPr>
          <a:xfrm>
            <a:off x="814050" y="1403450"/>
            <a:ext cx="7762500" cy="23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Un conclusion de rapport de stage fait une page maximum.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Il faut la rédiger en dernier.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Si vous avez une </a:t>
            </a:r>
            <a:r>
              <a:rPr lang="en-GB"/>
              <a:t>problématique</a:t>
            </a:r>
            <a:r>
              <a:rPr lang="en-GB"/>
              <a:t> en introduction, la conclusion doit y </a:t>
            </a:r>
            <a:r>
              <a:rPr lang="en-GB"/>
              <a:t>répondre</a:t>
            </a:r>
            <a:r>
              <a:rPr lang="en-GB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 de la conclusion </a:t>
            </a:r>
            <a:endParaRPr/>
          </a:p>
        </p:txBody>
      </p:sp>
      <p:sp>
        <p:nvSpPr>
          <p:cNvPr id="104" name="Google Shape;104;p28"/>
          <p:cNvSpPr txBox="1"/>
          <p:nvPr>
            <p:ph idx="1" type="subTitle"/>
          </p:nvPr>
        </p:nvSpPr>
        <p:spPr>
          <a:xfrm>
            <a:off x="972000" y="2797175"/>
            <a:ext cx="72000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éléments d’une conclusion de rapport de stage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 structure de la conclusion </a:t>
            </a:r>
            <a:endParaRPr/>
          </a:p>
        </p:txBody>
      </p:sp>
      <p:sp>
        <p:nvSpPr>
          <p:cNvPr id="110" name="Google Shape;110;p29"/>
          <p:cNvSpPr txBox="1"/>
          <p:nvPr>
            <p:ph idx="1" type="body"/>
          </p:nvPr>
        </p:nvSpPr>
        <p:spPr>
          <a:xfrm>
            <a:off x="934075" y="139252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 conclusion doit contenir :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un résumé global du stage ;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les apports du stage ;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une réponse à la problématique (si vous en avez une) ;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une ouverture.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/>
          <p:nvPr>
            <p:ph type="title"/>
          </p:nvPr>
        </p:nvSpPr>
        <p:spPr>
          <a:xfrm>
            <a:off x="971725" y="304350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Résumé global du stage </a:t>
            </a:r>
            <a:endParaRPr/>
          </a:p>
        </p:txBody>
      </p:sp>
      <p:sp>
        <p:nvSpPr>
          <p:cNvPr id="116" name="Google Shape;116;p30"/>
          <p:cNvSpPr txBox="1"/>
          <p:nvPr>
            <p:ph idx="1" type="body"/>
          </p:nvPr>
        </p:nvSpPr>
        <p:spPr>
          <a:xfrm>
            <a:off x="923451" y="1246425"/>
            <a:ext cx="794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Présentation rapide du stage (entreprise, durée du stage, poste occupé, diplôme préparé).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/>
              <a:t>Résumé synthétique des parties développées dans le rapport.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0"/>
          <p:cNvSpPr txBox="1"/>
          <p:nvPr/>
        </p:nvSpPr>
        <p:spPr>
          <a:xfrm>
            <a:off x="971725" y="3229950"/>
            <a:ext cx="6667200" cy="151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D405F"/>
                </a:solidFill>
                <a:highlight>
                  <a:srgbClr val="EFEFEF"/>
                </a:highlight>
              </a:rPr>
              <a:t>Pour conclure, j’ai effectué mon stage de fin d’études de master en tant que stagiaire en </a:t>
            </a:r>
            <a:r>
              <a:rPr lang="en-GB" sz="1200">
                <a:solidFill>
                  <a:srgbClr val="0D405F"/>
                </a:solidFill>
                <a:highlight>
                  <a:srgbClr val="EFEFEF"/>
                </a:highlight>
              </a:rPr>
              <a:t>développement</a:t>
            </a:r>
            <a:r>
              <a:rPr lang="en-GB" sz="1200">
                <a:solidFill>
                  <a:srgbClr val="0D405F"/>
                </a:solidFill>
                <a:highlight>
                  <a:srgbClr val="EFEFEF"/>
                </a:highlight>
              </a:rPr>
              <a:t> commercial pour le marché </a:t>
            </a:r>
            <a:r>
              <a:rPr lang="en-GB" sz="1200">
                <a:solidFill>
                  <a:srgbClr val="0D405F"/>
                </a:solidFill>
                <a:highlight>
                  <a:srgbClr val="EFEFEF"/>
                </a:highlight>
              </a:rPr>
              <a:t>français</a:t>
            </a:r>
            <a:r>
              <a:rPr lang="en-GB" sz="1200">
                <a:solidFill>
                  <a:srgbClr val="0D405F"/>
                </a:solidFill>
                <a:highlight>
                  <a:srgbClr val="EFEFEF"/>
                </a:highlight>
              </a:rPr>
              <a:t> au sein de l’entreprise Siraflex. Pendant 6 mois, j’ai pu mettre en pratique les connaissances théoriques acquises durant ma formation sur le marketing international et me suis confronté aux difficultés du monde du travail dans le secteur de l’agro-alimentaire.</a:t>
            </a:r>
            <a:endParaRPr>
              <a:highlight>
                <a:srgbClr val="EFEFE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30"/>
          <p:cNvSpPr txBox="1"/>
          <p:nvPr/>
        </p:nvSpPr>
        <p:spPr>
          <a:xfrm>
            <a:off x="971300" y="2847750"/>
            <a:ext cx="27387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5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Exemple :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"/>
          <p:cNvSpPr txBox="1"/>
          <p:nvPr>
            <p:ph type="title"/>
          </p:nvPr>
        </p:nvSpPr>
        <p:spPr>
          <a:xfrm>
            <a:off x="934075" y="1939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 Apports et bilan du stage </a:t>
            </a:r>
            <a:endParaRPr/>
          </a:p>
        </p:txBody>
      </p:sp>
      <p:sp>
        <p:nvSpPr>
          <p:cNvPr id="124" name="Google Shape;124;p31"/>
          <p:cNvSpPr txBox="1"/>
          <p:nvPr>
            <p:ph idx="1" type="body"/>
          </p:nvPr>
        </p:nvSpPr>
        <p:spPr>
          <a:xfrm>
            <a:off x="632875" y="903125"/>
            <a:ext cx="7501200" cy="20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Faire le bilan du stage : </a:t>
            </a:r>
            <a:endParaRPr sz="100"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highlight>
                  <a:srgbClr val="FFFFFF"/>
                </a:highlight>
              </a:rPr>
              <a:t>Mentionner les découvertes et apprentissages. 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highlight>
                  <a:srgbClr val="FFFFFF"/>
                </a:highlight>
              </a:rPr>
              <a:t>Énoncer les points positifs et négatifs du stage. 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highlight>
                  <a:srgbClr val="FFFFFF"/>
                </a:highlight>
              </a:rPr>
              <a:t>Apports personnels et professionnels. 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25" name="Google Shape;125;p31"/>
          <p:cNvSpPr txBox="1"/>
          <p:nvPr/>
        </p:nvSpPr>
        <p:spPr>
          <a:xfrm>
            <a:off x="359900" y="3274150"/>
            <a:ext cx="8624100" cy="115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D405F"/>
                </a:solidFill>
                <a:highlight>
                  <a:srgbClr val="EFEFEF"/>
                </a:highlight>
              </a:rPr>
              <a:t>Ce stage m’a permis de découvrir le domaine de l’agroalimentaire. Il m’a permis de participer concrètement à ses enjeux au travers mes missions en management de projet, marketing et organisation d’événements  Ce stage m’a aussi permis de comprendre que les missions administratives n’étaient pas les plus adaptées à mon profil, et que les missions internationales me passionnent le plus. Je préfère ainsi m’orienter vers un poste lié à la gestion de projet à l’international .</a:t>
            </a:r>
            <a:endParaRPr>
              <a:solidFill>
                <a:srgbClr val="0D405F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D405F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D405F"/>
              </a:solidFill>
              <a:highlight>
                <a:srgbClr val="EFEFEF"/>
              </a:highlight>
            </a:endParaRPr>
          </a:p>
        </p:txBody>
      </p:sp>
      <p:sp>
        <p:nvSpPr>
          <p:cNvPr id="126" name="Google Shape;126;p31"/>
          <p:cNvSpPr txBox="1"/>
          <p:nvPr/>
        </p:nvSpPr>
        <p:spPr>
          <a:xfrm>
            <a:off x="382650" y="2815750"/>
            <a:ext cx="27387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5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Exemple :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ribbr">
  <a:themeElements>
    <a:clrScheme name="Simple Light">
      <a:dk1>
        <a:srgbClr val="202F66"/>
      </a:dk1>
      <a:lt1>
        <a:srgbClr val="FFFFFF"/>
      </a:lt1>
      <a:dk2>
        <a:srgbClr val="15204F"/>
      </a:dk2>
      <a:lt2>
        <a:srgbClr val="F9F9FB"/>
      </a:lt2>
      <a:accent1>
        <a:srgbClr val="FC5216"/>
      </a:accent1>
      <a:accent2>
        <a:srgbClr val="18CDBB"/>
      </a:accent2>
      <a:accent3>
        <a:srgbClr val="BE59BE"/>
      </a:accent3>
      <a:accent4>
        <a:srgbClr val="92C65A"/>
      </a:accent4>
      <a:accent5>
        <a:srgbClr val="FFC107"/>
      </a:accent5>
      <a:accent6>
        <a:srgbClr val="FF6562"/>
      </a:accent6>
      <a:hlink>
        <a:srgbClr val="1F80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