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Work Sans"/>
      <p:regular r:id="rId26"/>
      <p:bold r:id="rId27"/>
      <p:italic r:id="rId28"/>
      <p:boldItalic r:id="rId29"/>
    </p:embeddedFont>
    <p:embeddedFont>
      <p:font typeface="Ope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CFB73E9-75EA-4534-8E3B-862F6BF58F63}">
  <a:tblStyle styleId="{4CFB73E9-75EA-4534-8E3B-862F6BF58F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WorkSans-regular.fntdata"/><Relationship Id="rId25" Type="http://schemas.openxmlformats.org/officeDocument/2006/relationships/slide" Target="slides/slide20.xml"/><Relationship Id="rId28" Type="http://schemas.openxmlformats.org/officeDocument/2006/relationships/font" Target="fonts/WorkSans-italic.fntdata"/><Relationship Id="rId27" Type="http://schemas.openxmlformats.org/officeDocument/2006/relationships/font" Target="fonts/Work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Work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bold.fntdata"/><Relationship Id="rId30" Type="http://schemas.openxmlformats.org/officeDocument/2006/relationships/font" Target="fonts/OpenSans-regular.fntdata"/><Relationship Id="rId11" Type="http://schemas.openxmlformats.org/officeDocument/2006/relationships/slide" Target="slides/slide6.xml"/><Relationship Id="rId33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32" Type="http://schemas.openxmlformats.org/officeDocument/2006/relationships/font" Target="fonts/Ope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methodologie/guide-dentretien/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methodologie/guide-dentretien/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methodologie/guide-dentretien/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methodologie/guide-dentretien/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methodologie/etude-qualitative-et-quantitative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methodologie/guide-dentretien/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e89af7d6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e89af7d6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Consultez notre article complet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https://www.scribbr.fr/methodologie/guide-dentretien/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b18898328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b1889832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La forme semi-structurée ou </a:t>
            </a:r>
            <a:r>
              <a:rPr lang="en-GB"/>
              <a:t>structurée</a:t>
            </a:r>
            <a:r>
              <a:rPr lang="en-GB"/>
              <a:t> représente un ensemble de questions définies dans un ordre logique.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Pour mener un entretien semi-directif, vous pouvez changer l’ordre des questions du questionnaire et ajouter d’autres questions.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Pour un entretien directif, vous devez absolument conserver l’ordre et la structure exacte des questions.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b18898328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b18898328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 forme non-structurée représente de simples idées de questions ou thèmes à aborder. Cette forme correspond à l’entretien non-directif, aussi appelé entretien libre.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b18898328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b18898328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b18898328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b18898328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b1889832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b1889832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b1889832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b1889832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 questions ouvertes sont utilisées pour mener un entretien semi-directif ou non-directif.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d’informations sur les questions ouvertes dans notre article sur le guide d’entretien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https://www.scribbr.fr/methodologie/guide-dentretien/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b1889832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b1889832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 questions fermées sont utilisées dans le cadre d’un entretien directif.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d’informations sur les questions fermées dans notre article sur le guide d’entretien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https://www.scribbr.fr/methodologie/guide-dentretien/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df3209e9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df3209e9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df3209e9f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7df3209e9f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df3209e9f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7df3209e9f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df3209e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df3209e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 guide d’entretien est aussi appelé “grille d’entretien”. Il permet de classer les questions et autres thèmes à aborder lors d’un entretien.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d’informations sur le guide d’entretien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https://www.scribbr.fr/methodologie/guide-dentretien/</a:t>
            </a:r>
            <a:r>
              <a:rPr lang="en-GB"/>
              <a:t> </a:t>
            </a:r>
            <a:endParaRPr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ef070d52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ef070d52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a2ae18208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a2ae18208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b1889832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b1889832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Ce guide vous permet donc de n’oublier aucun élément et de diminuer votre stress.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Il est structuré selon le type d’entretien que vous menez (directif, semi-directif, libre).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aef69ff8e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aef69ff8e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aef69ff8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aef69ff8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d’informations sur l’étude qualitative et sur l’étude quantitative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https://www.scribbr.fr/methodologie/etude-qualitative-et-quantitative/</a:t>
            </a:r>
            <a:r>
              <a:rPr lang="en-GB">
                <a:solidFill>
                  <a:srgbClr val="1B2B68"/>
                </a:solidFill>
              </a:rPr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b1889832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b1889832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L’introduction présente votre travail de recherche ainsi que votre thème de recherche. Elle explique brièvement ce que l’entretien doit apporter à ce travail. Vous devez vous servir de cette partie pour expliquer votre travail de recherche à votre interlocuteur.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Indiquez les coordonnées de la personne en face de vous pour vous en souvenir.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Le guide d’entretien se compose, enfin, de questions ouvertes ou fermées à poser lors de l’entretien, ou de </a:t>
            </a:r>
            <a:r>
              <a:rPr lang="en-GB"/>
              <a:t>thèmes généraux à discuter</a:t>
            </a:r>
            <a:r>
              <a:rPr lang="en-GB"/>
              <a:t>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b47d16e3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b47d16e3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d’exemple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https://www.scribbr.fr/methodologie/guide-dentretien/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aa781cf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aa781cf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" type="body"/>
          </p:nvPr>
        </p:nvSpPr>
        <p:spPr>
          <a:xfrm>
            <a:off x="934075" y="1152475"/>
            <a:ext cx="324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11"/>
          <p:cNvSpPr txBox="1"/>
          <p:nvPr>
            <p:ph idx="2" type="body"/>
          </p:nvPr>
        </p:nvSpPr>
        <p:spPr>
          <a:xfrm>
            <a:off x="4894075" y="1152475"/>
            <a:ext cx="324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(dark)">
  <p:cSld name="TITLE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972000" y="555600"/>
            <a:ext cx="3240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972000" y="1389600"/>
            <a:ext cx="3240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 (dark)">
  <p:cSld name="ONE_COLUMN_TEX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/>
          <p:nvPr>
            <p:ph type="title"/>
          </p:nvPr>
        </p:nvSpPr>
        <p:spPr>
          <a:xfrm>
            <a:off x="972000" y="555600"/>
            <a:ext cx="3240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0" name="Google Shape;50;p15"/>
          <p:cNvSpPr txBox="1"/>
          <p:nvPr>
            <p:ph idx="1" type="body"/>
          </p:nvPr>
        </p:nvSpPr>
        <p:spPr>
          <a:xfrm>
            <a:off x="972000" y="1389600"/>
            <a:ext cx="3240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6"/>
          <p:cNvSpPr txBox="1"/>
          <p:nvPr>
            <p:ph type="title"/>
          </p:nvPr>
        </p:nvSpPr>
        <p:spPr>
          <a:xfrm>
            <a:off x="488100" y="1233175"/>
            <a:ext cx="36000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4" name="Google Shape;54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1800"/>
              <a:buNone/>
              <a:defRPr>
                <a:solidFill>
                  <a:srgbClr val="707DA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5" name="Google Shape;55;p16"/>
          <p:cNvSpPr txBox="1"/>
          <p:nvPr>
            <p:ph idx="2" type="body"/>
          </p:nvPr>
        </p:nvSpPr>
        <p:spPr>
          <a:xfrm>
            <a:off x="5058000" y="724075"/>
            <a:ext cx="3600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/>
          <p:nvPr>
            <p:ph idx="1" type="body"/>
          </p:nvPr>
        </p:nvSpPr>
        <p:spPr>
          <a:xfrm>
            <a:off x="972000" y="4230575"/>
            <a:ext cx="5400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 (dark)">
  <p:cSld name="CAPTION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idx="1" type="body"/>
          </p:nvPr>
        </p:nvSpPr>
        <p:spPr>
          <a:xfrm>
            <a:off x="972000" y="4230575"/>
            <a:ext cx="5400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/>
          <p:nvPr>
            <p:ph hasCustomPrompt="1" type="title"/>
          </p:nvPr>
        </p:nvSpPr>
        <p:spPr>
          <a:xfrm>
            <a:off x="972000" y="1106125"/>
            <a:ext cx="72000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" name="Google Shape;62;p19"/>
          <p:cNvSpPr txBox="1"/>
          <p:nvPr>
            <p:ph idx="1" type="body"/>
          </p:nvPr>
        </p:nvSpPr>
        <p:spPr>
          <a:xfrm>
            <a:off x="972000" y="3152225"/>
            <a:ext cx="7200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1800"/>
              <a:buChar char="●"/>
              <a:defRPr>
                <a:solidFill>
                  <a:srgbClr val="707DA7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●"/>
              <a:defRPr>
                <a:solidFill>
                  <a:srgbClr val="707DA7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●"/>
              <a:defRPr>
                <a:solidFill>
                  <a:srgbClr val="707DA7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 (dark)">
  <p:cSld name="BIG_NUMB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/>
          <p:nvPr>
            <p:ph hasCustomPrompt="1" type="title"/>
          </p:nvPr>
        </p:nvSpPr>
        <p:spPr>
          <a:xfrm>
            <a:off x="972000" y="1106125"/>
            <a:ext cx="72000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20"/>
          <p:cNvSpPr txBox="1"/>
          <p:nvPr>
            <p:ph idx="1" type="body"/>
          </p:nvPr>
        </p:nvSpPr>
        <p:spPr>
          <a:xfrm>
            <a:off x="972000" y="3152225"/>
            <a:ext cx="7200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(dark)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(dark)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Scotty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ctrTitle"/>
          </p:nvPr>
        </p:nvSpPr>
        <p:spPr>
          <a:xfrm>
            <a:off x="732925" y="1545450"/>
            <a:ext cx="43200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16" name="Google Shape;1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0425" y="454775"/>
            <a:ext cx="3445475" cy="624455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/>
          <p:nvPr>
            <p:ph idx="1" type="subTitle"/>
          </p:nvPr>
        </p:nvSpPr>
        <p:spPr>
          <a:xfrm rot="-449582">
            <a:off x="5658998" y="2283747"/>
            <a:ext cx="2861838" cy="501423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8" name="Google Shape;18;p4"/>
          <p:cNvSpPr txBox="1"/>
          <p:nvPr>
            <p:ph idx="2" type="subTitle"/>
          </p:nvPr>
        </p:nvSpPr>
        <p:spPr>
          <a:xfrm rot="-449892">
            <a:off x="5695787" y="2800290"/>
            <a:ext cx="2862175" cy="474779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972000" y="2150850"/>
            <a:ext cx="7200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(dark)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972000" y="2150850"/>
            <a:ext cx="7200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 (dark)">
  <p:cSld name="TITLE_AND_BODY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, title and body">
  <p:cSld name="TITLE_AND_BODY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idx="1" type="body"/>
          </p:nvPr>
        </p:nvSpPr>
        <p:spPr>
          <a:xfrm>
            <a:off x="934075" y="1536475"/>
            <a:ext cx="7200000" cy="30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type="title"/>
          </p:nvPr>
        </p:nvSpPr>
        <p:spPr>
          <a:xfrm>
            <a:off x="972000" y="7997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subTitle"/>
          </p:nvPr>
        </p:nvSpPr>
        <p:spPr>
          <a:xfrm>
            <a:off x="972000" y="445625"/>
            <a:ext cx="72000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, title and body 1">
  <p:cSld name="TITLE_AND_BODY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idx="1" type="body"/>
          </p:nvPr>
        </p:nvSpPr>
        <p:spPr>
          <a:xfrm>
            <a:off x="934075" y="1536475"/>
            <a:ext cx="7200000" cy="30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10"/>
          <p:cNvSpPr txBox="1"/>
          <p:nvPr>
            <p:ph type="title"/>
          </p:nvPr>
        </p:nvSpPr>
        <p:spPr>
          <a:xfrm>
            <a:off x="972000" y="7997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2" type="subTitle"/>
          </p:nvPr>
        </p:nvSpPr>
        <p:spPr>
          <a:xfrm>
            <a:off x="972000" y="445625"/>
            <a:ext cx="72000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23" Type="http://schemas.openxmlformats.org/officeDocument/2006/relationships/theme" Target="../theme/theme1.xml"/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Open Sans"/>
              <a:buNone/>
              <a:defRPr b="1" sz="2800">
                <a:solidFill>
                  <a:srgbClr val="202F6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800"/>
              <a:buFont typeface="Open Sans"/>
              <a:buChar char="●"/>
              <a:defRPr sz="18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●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●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scribbr.fr/methodologie/guide-dentretien/" TargetMode="External"/><Relationship Id="rId4" Type="http://schemas.openxmlformats.org/officeDocument/2006/relationships/hyperlink" Target="https://www.scribbr.fr/methodologie/entretien-recherche/" TargetMode="External"/><Relationship Id="rId5" Type="http://schemas.openxmlformats.org/officeDocument/2006/relationships/hyperlink" Target="https://www.scribbr.fr/relecture-correction/memoire-francais/?cp=.fr-Converting-keywords-FR&amp;ag=correction-memoire&amp;gclid=Cj0KCQjww_f2BRC-ARIsAP3zarF-0b66-m1MJkFA9GNr-X_0Y8XF-6UIBYdATl-AXSwfhe3YLRukQPEaAuiCEALw_wcB" TargetMode="External"/><Relationship Id="rId6" Type="http://schemas.openxmlformats.org/officeDocument/2006/relationships/hyperlink" Target="https://www.scribbr.fr/relecture-correction/memoire-francais/?cp=.fr-Converting-keywords-FR&amp;ag=correction-memoire&amp;gclid=Cj0KCQjww_f2BRC-ARIsAP3zarF-0b66-m1MJkFA9GNr-X_0Y8XF-6UIBYdATl-AXSwfhe3YLRukQPEaAuiCEALw_wcB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scribbr.fr/relecture-correction/" TargetMode="External"/><Relationship Id="rId4" Type="http://schemas.openxmlformats.org/officeDocument/2006/relationships/hyperlink" Target="https://www.scribbr.fr/logiciel-anti-plagiat/" TargetMode="External"/><Relationship Id="rId5" Type="http://schemas.openxmlformats.org/officeDocument/2006/relationships/hyperlink" Target="https://www.scribbr.fr/generateur-apa/" TargetMode="External"/><Relationship Id="rId6" Type="http://schemas.openxmlformats.org/officeDocument/2006/relationships/hyperlink" Target="https://www.scribbr.fr/ressources/" TargetMode="External"/><Relationship Id="rId7" Type="http://schemas.openxmlformats.org/officeDocument/2006/relationships/hyperlink" Target="https://www.scribbr.fr/ressources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scribbr.fr/methodologie/entretien-recherche/" TargetMode="External"/><Relationship Id="rId4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scribbr.fr/methodologie/guide-dentretien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/>
          <p:nvPr>
            <p:ph type="ctrTitle"/>
          </p:nvPr>
        </p:nvSpPr>
        <p:spPr>
          <a:xfrm>
            <a:off x="972000" y="540075"/>
            <a:ext cx="7200000" cy="22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 guide d’entretien</a:t>
            </a:r>
            <a:endParaRPr/>
          </a:p>
        </p:txBody>
      </p:sp>
      <p:sp>
        <p:nvSpPr>
          <p:cNvPr id="73" name="Google Shape;73;p23"/>
          <p:cNvSpPr txBox="1"/>
          <p:nvPr>
            <p:ph idx="1" type="subTitle"/>
          </p:nvPr>
        </p:nvSpPr>
        <p:spPr>
          <a:xfrm>
            <a:off x="972000" y="3009950"/>
            <a:ext cx="7200000" cy="10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Caractéristiques et exemples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2"/>
          <p:cNvSpPr txBox="1"/>
          <p:nvPr>
            <p:ph type="title"/>
          </p:nvPr>
        </p:nvSpPr>
        <p:spPr>
          <a:xfrm>
            <a:off x="934075" y="445025"/>
            <a:ext cx="785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Questions semi-structurées et structurées : le questionnaire </a:t>
            </a:r>
            <a:endParaRPr/>
          </a:p>
        </p:txBody>
      </p:sp>
      <p:sp>
        <p:nvSpPr>
          <p:cNvPr id="128" name="Google Shape;128;p32"/>
          <p:cNvSpPr txBox="1"/>
          <p:nvPr>
            <p:ph idx="1" type="body"/>
          </p:nvPr>
        </p:nvSpPr>
        <p:spPr>
          <a:xfrm>
            <a:off x="821100" y="1504150"/>
            <a:ext cx="8037000" cy="13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>
                <a:highlight>
                  <a:schemeClr val="lt1"/>
                </a:highlight>
              </a:rPr>
              <a:t>Questions inscrites dans un ordre logique et qui ne varient que peu ou pas. </a:t>
            </a:r>
            <a:endParaRPr>
              <a:highlight>
                <a:schemeClr val="lt1"/>
              </a:highlight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>
                <a:highlight>
                  <a:schemeClr val="lt1"/>
                </a:highlight>
              </a:rPr>
              <a:t>Forme utile pour mener un entretien directif ou semi-directif. </a:t>
            </a:r>
            <a:endParaRPr/>
          </a:p>
        </p:txBody>
      </p:sp>
      <p:sp>
        <p:nvSpPr>
          <p:cNvPr id="129" name="Google Shape;129;p32"/>
          <p:cNvSpPr txBox="1"/>
          <p:nvPr>
            <p:ph idx="1" type="body"/>
          </p:nvPr>
        </p:nvSpPr>
        <p:spPr>
          <a:xfrm>
            <a:off x="714625" y="2991325"/>
            <a:ext cx="8298600" cy="1766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highlight>
                  <a:schemeClr val="lt1"/>
                </a:highlight>
              </a:rPr>
              <a:t>Thème 1 : L’évolution du climat</a:t>
            </a:r>
            <a:endParaRPr sz="1600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highlight>
                  <a:schemeClr val="lt1"/>
                </a:highlight>
              </a:rPr>
              <a:t>Questions :</a:t>
            </a:r>
            <a:endParaRPr sz="1600">
              <a:highlight>
                <a:schemeClr val="lt1"/>
              </a:highlight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>
                <a:highlight>
                  <a:schemeClr val="lt1"/>
                </a:highlight>
              </a:rPr>
              <a:t>Le</a:t>
            </a:r>
            <a:r>
              <a:rPr lang="en-GB" sz="1600">
                <a:highlight>
                  <a:schemeClr val="lt1"/>
                </a:highlight>
              </a:rPr>
              <a:t> climat se dégrade-t-il plus vite qu’au siècle précédent ?</a:t>
            </a:r>
            <a:endParaRPr sz="1600">
              <a:highlight>
                <a:schemeClr val="lt1"/>
              </a:highlight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>
                <a:highlight>
                  <a:schemeClr val="lt1"/>
                </a:highlight>
              </a:rPr>
              <a:t>Le</a:t>
            </a:r>
            <a:r>
              <a:rPr lang="en-GB" sz="1600">
                <a:highlight>
                  <a:schemeClr val="lt1"/>
                </a:highlight>
              </a:rPr>
              <a:t> réchauffement climatique </a:t>
            </a:r>
            <a:r>
              <a:rPr lang="en-GB" sz="1600">
                <a:highlight>
                  <a:schemeClr val="lt1"/>
                </a:highlight>
              </a:rPr>
              <a:t>se</a:t>
            </a:r>
            <a:r>
              <a:rPr lang="en-GB" sz="1600">
                <a:highlight>
                  <a:schemeClr val="lt1"/>
                </a:highlight>
              </a:rPr>
              <a:t> stabilise</a:t>
            </a:r>
            <a:r>
              <a:rPr lang="en-GB" sz="1600">
                <a:highlight>
                  <a:schemeClr val="lt1"/>
                </a:highlight>
              </a:rPr>
              <a:t>-t-il </a:t>
            </a:r>
            <a:r>
              <a:rPr lang="en-GB" sz="1600">
                <a:highlight>
                  <a:schemeClr val="lt1"/>
                </a:highlight>
              </a:rPr>
              <a:t>?</a:t>
            </a:r>
            <a:endParaRPr sz="1600">
              <a:highlight>
                <a:schemeClr val="lt1"/>
              </a:highlight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>
                <a:highlight>
                  <a:schemeClr val="lt1"/>
                </a:highlight>
              </a:rPr>
              <a:t>La France en fait-elle assez pour produire une évolution positive du phénomène  ?</a:t>
            </a:r>
            <a:endParaRPr sz="160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 Forme non structurée</a:t>
            </a:r>
            <a:endParaRPr/>
          </a:p>
        </p:txBody>
      </p:sp>
      <p:sp>
        <p:nvSpPr>
          <p:cNvPr id="135" name="Google Shape;135;p33"/>
          <p:cNvSpPr txBox="1"/>
          <p:nvPr>
            <p:ph idx="1" type="body"/>
          </p:nvPr>
        </p:nvSpPr>
        <p:spPr>
          <a:xfrm>
            <a:off x="553500" y="1152475"/>
            <a:ext cx="7936500" cy="17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Liste de sujets ou de thèmes généraux sans question détaillée.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Forme utile pour mener un entretien non directif (libre).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N’y indiquer que des idées de questions à poser si nécessaire pendant l’entretien. </a:t>
            </a:r>
            <a:endParaRPr/>
          </a:p>
        </p:txBody>
      </p:sp>
      <p:sp>
        <p:nvSpPr>
          <p:cNvPr id="136" name="Google Shape;136;p33"/>
          <p:cNvSpPr txBox="1"/>
          <p:nvPr>
            <p:ph idx="1" type="body"/>
          </p:nvPr>
        </p:nvSpPr>
        <p:spPr>
          <a:xfrm>
            <a:off x="553500" y="3067500"/>
            <a:ext cx="8037000" cy="1670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highlight>
                  <a:schemeClr val="lt1"/>
                </a:highlight>
              </a:rPr>
              <a:t>Thème 1 : </a:t>
            </a:r>
            <a:r>
              <a:rPr lang="en-GB" sz="1600">
                <a:highlight>
                  <a:schemeClr val="lt1"/>
                </a:highlight>
              </a:rPr>
              <a:t>L’évolution du climat</a:t>
            </a:r>
            <a:endParaRPr sz="1600">
              <a:highlight>
                <a:schemeClr val="lt1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highlight>
                  <a:schemeClr val="lt1"/>
                </a:highlight>
              </a:rPr>
              <a:t>Thème 2 : Le rôle de la France</a:t>
            </a:r>
            <a:endParaRPr sz="1600">
              <a:highlight>
                <a:schemeClr val="lt1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highlight>
                  <a:schemeClr val="lt1"/>
                </a:highlight>
              </a:rPr>
              <a:t>Thème 3 : Votre expérience</a:t>
            </a:r>
            <a:endParaRPr sz="1600">
              <a:highlight>
                <a:schemeClr val="lt1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600">
                <a:highlight>
                  <a:schemeClr val="lt1"/>
                </a:highlight>
              </a:rPr>
              <a:t>Thème 4 : Notre responsabilité</a:t>
            </a:r>
            <a:endParaRPr sz="160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4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Ordre des questions</a:t>
            </a:r>
            <a:endParaRPr/>
          </a:p>
        </p:txBody>
      </p:sp>
      <p:sp>
        <p:nvSpPr>
          <p:cNvPr id="142" name="Google Shape;142;p34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Comment s’y prendre 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5"/>
          <p:cNvSpPr txBox="1"/>
          <p:nvPr>
            <p:ph type="title"/>
          </p:nvPr>
        </p:nvSpPr>
        <p:spPr>
          <a:xfrm>
            <a:off x="934075" y="204050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Comment classer les questions du guide ? </a:t>
            </a:r>
            <a:endParaRPr/>
          </a:p>
        </p:txBody>
      </p:sp>
      <p:sp>
        <p:nvSpPr>
          <p:cNvPr id="148" name="Google Shape;148;p35"/>
          <p:cNvSpPr txBox="1"/>
          <p:nvPr>
            <p:ph idx="1" type="body"/>
          </p:nvPr>
        </p:nvSpPr>
        <p:spPr>
          <a:xfrm>
            <a:off x="312550" y="1287238"/>
            <a:ext cx="878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Option 1 </a:t>
            </a:r>
            <a:r>
              <a:rPr lang="en-GB"/>
              <a:t>: de la question la plus générale à la plus difficile.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D405F"/>
              </a:solidFill>
              <a:highlight>
                <a:srgbClr val="F9F9FB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D405F"/>
              </a:solidFill>
              <a:highlight>
                <a:srgbClr val="F9F9FB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D405F"/>
              </a:solidFill>
              <a:highlight>
                <a:srgbClr val="F9F9FB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D405F"/>
              </a:solidFill>
              <a:highlight>
                <a:srgbClr val="F9F9FB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D405F"/>
              </a:solidFill>
              <a:highlight>
                <a:srgbClr val="F9F9FB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5"/>
          <p:cNvSpPr txBox="1"/>
          <p:nvPr/>
        </p:nvSpPr>
        <p:spPr>
          <a:xfrm>
            <a:off x="359350" y="2524050"/>
            <a:ext cx="8688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Option 2</a:t>
            </a:r>
            <a:r>
              <a:rPr lang="en-GB" sz="18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 : une séquence chronologique pour une situation précise.  </a:t>
            </a:r>
            <a:endParaRPr sz="2100">
              <a:solidFill>
                <a:srgbClr val="1B2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" name="Google Shape;150;p35"/>
          <p:cNvSpPr txBox="1"/>
          <p:nvPr/>
        </p:nvSpPr>
        <p:spPr>
          <a:xfrm>
            <a:off x="368100" y="1809450"/>
            <a:ext cx="8407800" cy="762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D405F"/>
                </a:solidFill>
                <a:highlight>
                  <a:srgbClr val="F9F9FB"/>
                </a:highlight>
              </a:rPr>
              <a:t>S’interroger sur le phénomène global de pollution vers un aspect particulier comme les voitures.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Google Shape;151;p35"/>
          <p:cNvSpPr txBox="1"/>
          <p:nvPr/>
        </p:nvSpPr>
        <p:spPr>
          <a:xfrm>
            <a:off x="368100" y="3011663"/>
            <a:ext cx="8407800" cy="572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D405F"/>
                </a:solidFill>
                <a:highlight>
                  <a:srgbClr val="F9F9FB"/>
                </a:highlight>
              </a:rPr>
              <a:t>Étudier les changements causés par le </a:t>
            </a:r>
            <a:r>
              <a:rPr lang="en-GB" sz="1600">
                <a:solidFill>
                  <a:srgbClr val="0D405F"/>
                </a:solidFill>
                <a:highlight>
                  <a:srgbClr val="F9F9FB"/>
                </a:highlight>
              </a:rPr>
              <a:t>réchauffement</a:t>
            </a:r>
            <a:r>
              <a:rPr lang="en-GB" sz="1600">
                <a:solidFill>
                  <a:srgbClr val="0D405F"/>
                </a:solidFill>
                <a:highlight>
                  <a:srgbClr val="F9F9FB"/>
                </a:highlight>
              </a:rPr>
              <a:t> climatique, de l’an 2000 à aujourd’hui.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" name="Google Shape;152;p35"/>
          <p:cNvSpPr txBox="1"/>
          <p:nvPr/>
        </p:nvSpPr>
        <p:spPr>
          <a:xfrm>
            <a:off x="359350" y="3804075"/>
            <a:ext cx="85548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Option 3</a:t>
            </a:r>
            <a:r>
              <a:rPr lang="en-GB" sz="18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 : d’un problème, d’une cause, d’un effet, jusqu'aux solutions.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" name="Google Shape;153;p35"/>
          <p:cNvSpPr txBox="1"/>
          <p:nvPr/>
        </p:nvSpPr>
        <p:spPr>
          <a:xfrm>
            <a:off x="368100" y="4232425"/>
            <a:ext cx="7403700" cy="441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D405F"/>
                </a:solidFill>
                <a:highlight>
                  <a:srgbClr val="F9F9FB"/>
                </a:highlight>
              </a:rPr>
              <a:t>S'intéresser</a:t>
            </a:r>
            <a:r>
              <a:rPr lang="en-GB" sz="1600">
                <a:solidFill>
                  <a:srgbClr val="0D405F"/>
                </a:solidFill>
                <a:highlight>
                  <a:srgbClr val="F9F9FB"/>
                </a:highlight>
              </a:rPr>
              <a:t> aux conséquences du </a:t>
            </a:r>
            <a:r>
              <a:rPr lang="en-GB" sz="1600">
                <a:solidFill>
                  <a:srgbClr val="0D405F"/>
                </a:solidFill>
                <a:highlight>
                  <a:srgbClr val="F9F9FB"/>
                </a:highlight>
              </a:rPr>
              <a:t>réchauffement</a:t>
            </a:r>
            <a:r>
              <a:rPr lang="en-GB" sz="1600">
                <a:solidFill>
                  <a:srgbClr val="0D405F"/>
                </a:solidFill>
                <a:highlight>
                  <a:srgbClr val="F9F9FB"/>
                </a:highlight>
              </a:rPr>
              <a:t> climatique, puis aux solutions.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6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Type de questions </a:t>
            </a:r>
            <a:endParaRPr/>
          </a:p>
        </p:txBody>
      </p:sp>
      <p:sp>
        <p:nvSpPr>
          <p:cNvPr id="159" name="Google Shape;159;p36"/>
          <p:cNvSpPr txBox="1"/>
          <p:nvPr>
            <p:ph idx="1" type="subTitle"/>
          </p:nvPr>
        </p:nvSpPr>
        <p:spPr>
          <a:xfrm>
            <a:off x="836250" y="2873375"/>
            <a:ext cx="747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 ouvertes ou questions fermées 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7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Les questions ouvertes</a:t>
            </a:r>
            <a:endParaRPr/>
          </a:p>
        </p:txBody>
      </p:sp>
      <p:sp>
        <p:nvSpPr>
          <p:cNvPr id="165" name="Google Shape;165;p37"/>
          <p:cNvSpPr txBox="1"/>
          <p:nvPr>
            <p:ph idx="1" type="body"/>
          </p:nvPr>
        </p:nvSpPr>
        <p:spPr>
          <a:xfrm>
            <a:off x="381300" y="1228675"/>
            <a:ext cx="7938000" cy="11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 questions ouvertes (factuelle ou d’opinion) invitent la personne interrogée à donner une longue réponse </a:t>
            </a:r>
            <a:r>
              <a:rPr lang="en-GB"/>
              <a:t>argumentée. 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37"/>
          <p:cNvSpPr txBox="1"/>
          <p:nvPr/>
        </p:nvSpPr>
        <p:spPr>
          <a:xfrm>
            <a:off x="381300" y="2343150"/>
            <a:ext cx="8381400" cy="2037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D405F"/>
                </a:solidFill>
                <a:highlight>
                  <a:srgbClr val="F9F9FB"/>
                </a:highlight>
                <a:latin typeface="Open Sans"/>
                <a:ea typeface="Open Sans"/>
                <a:cs typeface="Open Sans"/>
                <a:sym typeface="Open Sans"/>
              </a:rPr>
              <a:t>Question factuelle</a:t>
            </a:r>
            <a:r>
              <a:rPr lang="en-GB" sz="1600">
                <a:solidFill>
                  <a:srgbClr val="0D405F"/>
                </a:solidFill>
                <a:highlight>
                  <a:srgbClr val="F9F9FB"/>
                </a:highlight>
                <a:latin typeface="Open Sans"/>
                <a:ea typeface="Open Sans"/>
                <a:cs typeface="Open Sans"/>
                <a:sym typeface="Open Sans"/>
              </a:rPr>
              <a:t> : Quels éléments permettent d’affirmer que le réchauffement climatique est une réalité ? </a:t>
            </a:r>
            <a:br>
              <a:rPr lang="en-GB" sz="1600">
                <a:solidFill>
                  <a:srgbClr val="0D405F"/>
                </a:solidFill>
                <a:highlight>
                  <a:srgbClr val="F9F9FB"/>
                </a:highlight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GB" sz="1600">
                <a:solidFill>
                  <a:srgbClr val="0D405F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→ </a:t>
            </a:r>
            <a:r>
              <a:rPr lang="en-GB" sz="1600">
                <a:solidFill>
                  <a:srgbClr val="0D405F"/>
                </a:solidFill>
                <a:highlight>
                  <a:srgbClr val="F9F9FB"/>
                </a:highlight>
                <a:latin typeface="Open Sans"/>
                <a:ea typeface="Open Sans"/>
                <a:cs typeface="Open Sans"/>
                <a:sym typeface="Open Sans"/>
              </a:rPr>
              <a:t>De nombreux faits et arguments peuvent être développés.</a:t>
            </a:r>
            <a:br>
              <a:rPr lang="en-GB" sz="1600">
                <a:solidFill>
                  <a:srgbClr val="0D405F"/>
                </a:solidFill>
                <a:highlight>
                  <a:srgbClr val="F9F9FB"/>
                </a:highlight>
                <a:latin typeface="Open Sans"/>
                <a:ea typeface="Open Sans"/>
                <a:cs typeface="Open Sans"/>
                <a:sym typeface="Open Sans"/>
              </a:rPr>
            </a:br>
            <a:endParaRPr sz="1600">
              <a:solidFill>
                <a:srgbClr val="0D405F"/>
              </a:solidFill>
              <a:highlight>
                <a:srgbClr val="F9F9FB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D405F"/>
                </a:solidFill>
                <a:highlight>
                  <a:srgbClr val="F9F9FB"/>
                </a:highlight>
                <a:latin typeface="Open Sans"/>
                <a:ea typeface="Open Sans"/>
                <a:cs typeface="Open Sans"/>
                <a:sym typeface="Open Sans"/>
              </a:rPr>
              <a:t>Question d’opinion</a:t>
            </a:r>
            <a:r>
              <a:rPr lang="en-GB" sz="1600">
                <a:solidFill>
                  <a:srgbClr val="0D405F"/>
                </a:solidFill>
                <a:highlight>
                  <a:srgbClr val="F9F9FB"/>
                </a:highlight>
                <a:latin typeface="Open Sans"/>
                <a:ea typeface="Open Sans"/>
                <a:cs typeface="Open Sans"/>
                <a:sym typeface="Open Sans"/>
              </a:rPr>
              <a:t> : Que pensez-vous du réchauffement climatique ? </a:t>
            </a:r>
            <a:br>
              <a:rPr lang="en-GB" sz="1600">
                <a:solidFill>
                  <a:srgbClr val="0D405F"/>
                </a:solidFill>
                <a:highlight>
                  <a:srgbClr val="F9F9FB"/>
                </a:highlight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GB" sz="1600">
                <a:solidFill>
                  <a:srgbClr val="0D405F"/>
                </a:solidFill>
                <a:highlight>
                  <a:srgbClr val="F9F9FB"/>
                </a:highlight>
                <a:latin typeface="Open Sans"/>
                <a:ea typeface="Open Sans"/>
                <a:cs typeface="Open Sans"/>
                <a:sym typeface="Open Sans"/>
              </a:rPr>
              <a:t>→ </a:t>
            </a:r>
            <a:r>
              <a:rPr lang="en-GB" sz="1600">
                <a:solidFill>
                  <a:srgbClr val="0D405F"/>
                </a:solidFill>
                <a:highlight>
                  <a:srgbClr val="F9F9FB"/>
                </a:highlight>
                <a:latin typeface="Open Sans"/>
                <a:ea typeface="Open Sans"/>
                <a:cs typeface="Open Sans"/>
                <a:sym typeface="Open Sans"/>
              </a:rPr>
              <a:t>L’enquêté peut prendre le temps d’exprimer son point de vue.</a:t>
            </a:r>
            <a:endParaRPr sz="1600">
              <a:solidFill>
                <a:srgbClr val="0D405F"/>
              </a:solidFill>
              <a:highlight>
                <a:srgbClr val="F9F9FB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8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 Les questions fermées</a:t>
            </a:r>
            <a:endParaRPr/>
          </a:p>
        </p:txBody>
      </p:sp>
      <p:sp>
        <p:nvSpPr>
          <p:cNvPr id="172" name="Google Shape;172;p38"/>
          <p:cNvSpPr txBox="1"/>
          <p:nvPr>
            <p:ph idx="1" type="body"/>
          </p:nvPr>
        </p:nvSpPr>
        <p:spPr>
          <a:xfrm>
            <a:off x="697150" y="1152475"/>
            <a:ext cx="8232000" cy="13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Les réponses aux questions fermées sont limitées à OUI ou NON, ou à des choix </a:t>
            </a:r>
            <a:r>
              <a:rPr lang="en-GB"/>
              <a:t>prédéfinis</a:t>
            </a:r>
            <a:r>
              <a:rPr lang="en-GB"/>
              <a:t> pour un QCM.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Ces questions sont utilisées pour mener un entretien directif.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8"/>
          <p:cNvSpPr txBox="1"/>
          <p:nvPr/>
        </p:nvSpPr>
        <p:spPr>
          <a:xfrm>
            <a:off x="669150" y="2613525"/>
            <a:ext cx="7805700" cy="2218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D405F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Question fermée : </a:t>
            </a:r>
            <a:r>
              <a:rPr lang="en-GB" sz="1600">
                <a:solidFill>
                  <a:srgbClr val="0D405F"/>
                </a:solidFill>
                <a:highlight>
                  <a:srgbClr val="F9F9FB"/>
                </a:highlight>
                <a:latin typeface="Open Sans"/>
                <a:ea typeface="Open Sans"/>
                <a:cs typeface="Open Sans"/>
                <a:sym typeface="Open Sans"/>
              </a:rPr>
              <a:t>Le réchauffement climatique est-il une réalité ?</a:t>
            </a:r>
            <a:endParaRPr sz="1600">
              <a:solidFill>
                <a:srgbClr val="0D405F"/>
              </a:solidFill>
              <a:highlight>
                <a:srgbClr val="F9F9FB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D405F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→ </a:t>
            </a:r>
            <a:r>
              <a:rPr lang="en-GB" sz="1600">
                <a:solidFill>
                  <a:srgbClr val="0D405F"/>
                </a:solidFill>
                <a:highlight>
                  <a:srgbClr val="F9F9FB"/>
                </a:highlight>
                <a:latin typeface="Open Sans"/>
                <a:ea typeface="Open Sans"/>
                <a:cs typeface="Open Sans"/>
                <a:sym typeface="Open Sans"/>
              </a:rPr>
              <a:t>OUI ou NON. </a:t>
            </a:r>
            <a:endParaRPr sz="1600">
              <a:solidFill>
                <a:srgbClr val="0D405F"/>
              </a:solidFill>
              <a:highlight>
                <a:srgbClr val="F9F9FB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D405F"/>
              </a:solidFill>
              <a:highlight>
                <a:srgbClr val="F9F9FB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D405F"/>
                </a:solidFill>
                <a:highlight>
                  <a:srgbClr val="F9F9FB"/>
                </a:highlight>
                <a:latin typeface="Open Sans"/>
                <a:ea typeface="Open Sans"/>
                <a:cs typeface="Open Sans"/>
                <a:sym typeface="Open Sans"/>
              </a:rPr>
              <a:t>QCM</a:t>
            </a:r>
            <a:r>
              <a:rPr lang="en-GB" sz="1600">
                <a:solidFill>
                  <a:srgbClr val="0D405F"/>
                </a:solidFill>
                <a:highlight>
                  <a:srgbClr val="F9F9FB"/>
                </a:highlight>
                <a:latin typeface="Open Sans"/>
                <a:ea typeface="Open Sans"/>
                <a:cs typeface="Open Sans"/>
                <a:sym typeface="Open Sans"/>
              </a:rPr>
              <a:t> : Quelle est l’industrie la plus polluante sur terre ?</a:t>
            </a:r>
            <a:endParaRPr sz="1600">
              <a:solidFill>
                <a:srgbClr val="0D405F"/>
              </a:solidFill>
              <a:highlight>
                <a:srgbClr val="F9F9FB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D405F"/>
                </a:solidFill>
                <a:highlight>
                  <a:srgbClr val="F9F9FB"/>
                </a:highlight>
                <a:latin typeface="Open Sans"/>
                <a:ea typeface="Open Sans"/>
                <a:cs typeface="Open Sans"/>
                <a:sym typeface="Open Sans"/>
              </a:rPr>
              <a:t>1. L’industrie automobile.</a:t>
            </a:r>
            <a:endParaRPr sz="1600">
              <a:solidFill>
                <a:srgbClr val="0D405F"/>
              </a:solidFill>
              <a:highlight>
                <a:srgbClr val="F9F9FB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D405F"/>
                </a:solidFill>
                <a:highlight>
                  <a:srgbClr val="F9F9FB"/>
                </a:highlight>
                <a:latin typeface="Open Sans"/>
                <a:ea typeface="Open Sans"/>
                <a:cs typeface="Open Sans"/>
                <a:sym typeface="Open Sans"/>
              </a:rPr>
              <a:t>2. L’industrie du textile.</a:t>
            </a:r>
            <a:endParaRPr sz="1600">
              <a:solidFill>
                <a:srgbClr val="0D405F"/>
              </a:solidFill>
              <a:highlight>
                <a:srgbClr val="F9F9FB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D405F"/>
                </a:solidFill>
                <a:highlight>
                  <a:srgbClr val="F9F9FB"/>
                </a:highlight>
                <a:latin typeface="Open Sans"/>
                <a:ea typeface="Open Sans"/>
                <a:cs typeface="Open Sans"/>
                <a:sym typeface="Open Sans"/>
              </a:rPr>
              <a:t>3. L’industrie agroalimentaire.</a:t>
            </a:r>
            <a:endParaRPr sz="1600">
              <a:solidFill>
                <a:srgbClr val="0D405F"/>
              </a:solidFill>
              <a:highlight>
                <a:srgbClr val="F9F9FB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9"/>
          <p:cNvSpPr txBox="1"/>
          <p:nvPr>
            <p:ph type="ctrTitle"/>
          </p:nvPr>
        </p:nvSpPr>
        <p:spPr>
          <a:xfrm>
            <a:off x="972000" y="1715700"/>
            <a:ext cx="7200000" cy="171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Ressources recommandées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0"/>
          <p:cNvSpPr txBox="1"/>
          <p:nvPr>
            <p:ph type="title"/>
          </p:nvPr>
        </p:nvSpPr>
        <p:spPr>
          <a:xfrm>
            <a:off x="972000" y="3164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 ressources de Scribbr</a:t>
            </a:r>
            <a:endParaRPr/>
          </a:p>
        </p:txBody>
      </p:sp>
      <p:sp>
        <p:nvSpPr>
          <p:cNvPr id="184" name="Google Shape;184;p40"/>
          <p:cNvSpPr txBox="1"/>
          <p:nvPr>
            <p:ph idx="1" type="body"/>
          </p:nvPr>
        </p:nvSpPr>
        <p:spPr>
          <a:xfrm>
            <a:off x="756200" y="1249600"/>
            <a:ext cx="7013100" cy="17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3"/>
              </a:rPr>
              <a:t>Notre article sur le guide d’entretien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4"/>
              </a:rPr>
              <a:t>Notre article sur les types d’entretien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Notre service de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correction</a:t>
            </a:r>
            <a:r>
              <a:rPr lang="en-GB"/>
              <a:t> et </a:t>
            </a:r>
            <a:r>
              <a:rPr lang="en-GB" u="sng">
                <a:solidFill>
                  <a:schemeClr val="hlink"/>
                </a:solidFill>
                <a:hlinkClick r:id="rId6"/>
              </a:rPr>
              <a:t>relecture</a:t>
            </a:r>
            <a:r>
              <a:rPr lang="en-GB"/>
              <a:t> pour votre mémoire.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1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Salut</a:t>
            </a:r>
            <a:r>
              <a:rPr lang="en-GB"/>
              <a:t>, nous c’est Scribbr </a:t>
            </a:r>
            <a:r>
              <a:rPr lang="en-GB"/>
              <a:t>👋</a:t>
            </a:r>
            <a:endParaRPr/>
          </a:p>
        </p:txBody>
      </p:sp>
      <p:sp>
        <p:nvSpPr>
          <p:cNvPr id="190" name="Google Shape;190;p41"/>
          <p:cNvSpPr txBox="1"/>
          <p:nvPr>
            <p:ph idx="1" type="body"/>
          </p:nvPr>
        </p:nvSpPr>
        <p:spPr>
          <a:xfrm>
            <a:off x="934075" y="1368550"/>
            <a:ext cx="7200000" cy="32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Nous sommes une équipe de 60 personnes à Amsterdam, et nous travaillons en partenariat avec plus de 500 correcteurs indépendants à travers le monde pour aider les étudiants à obtenir leur diplôme et à devenir de meilleurs écrivains universitaires.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Chaque jour, nous travaillons dur sur notre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service de relecture et correction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logiciel anti-plagiat,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générateur de sources APA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 et nos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ressources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 universitaires.</a:t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 txBox="1"/>
          <p:nvPr>
            <p:ph type="title"/>
          </p:nvPr>
        </p:nvSpPr>
        <p:spPr>
          <a:xfrm>
            <a:off x="934075" y="445025"/>
            <a:ext cx="757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 guide d’entretien </a:t>
            </a:r>
            <a:endParaRPr/>
          </a:p>
        </p:txBody>
      </p:sp>
      <p:sp>
        <p:nvSpPr>
          <p:cNvPr id="79" name="Google Shape;79;p24"/>
          <p:cNvSpPr txBox="1"/>
          <p:nvPr>
            <p:ph idx="1" type="body"/>
          </p:nvPr>
        </p:nvSpPr>
        <p:spPr>
          <a:xfrm>
            <a:off x="4646725" y="1755850"/>
            <a:ext cx="3967200" cy="21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Le guide d’entretien (ou grille d’entretien) est un outil 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indispensable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 pour organiser et classer les questions et 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thèmes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 à aborder lors d’un </a:t>
            </a:r>
            <a:r>
              <a:rPr lang="en-GB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entretien de recherche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.</a:t>
            </a:r>
            <a:endParaRPr>
              <a:solidFill>
                <a:srgbClr val="15204F"/>
              </a:solidFill>
              <a:highlight>
                <a:srgbClr val="FFFFFF"/>
              </a:highlight>
            </a:endParaRPr>
          </a:p>
        </p:txBody>
      </p:sp>
      <p:pic>
        <p:nvPicPr>
          <p:cNvPr id="80" name="Google Shape;8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79978">
            <a:off x="435000" y="1625875"/>
            <a:ext cx="3726901" cy="26237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2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Comment utiliser cette présentation ?</a:t>
            </a:r>
            <a:endParaRPr/>
          </a:p>
        </p:txBody>
      </p:sp>
      <p:sp>
        <p:nvSpPr>
          <p:cNvPr id="196" name="Google Shape;196;p42"/>
          <p:cNvSpPr txBox="1"/>
          <p:nvPr>
            <p:ph idx="1" type="body"/>
          </p:nvPr>
        </p:nvSpPr>
        <p:spPr>
          <a:xfrm>
            <a:off x="857875" y="1122875"/>
            <a:ext cx="7647600" cy="338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Cette présentation peut être librement utilisée pour éduquer les étudiants sur la rédaction du rapport de stage. Vous pouvez :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fficher 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cette présentation dans un environnement de classe ;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modifier ou supprimer des diapositives ;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distribuer cette présentation sur papier ou dans des environnements d'étudiants privés (par exemple, Moodle, BlackBoard, Google Classroom, etc.).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Merci de rendre hommage à Scribbr pour la création de cette ressource.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Des questions ou des commentaires ? Ajoutez-les en dessous de l’article sur le guide d’entretien :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https://www.scribbr.fr/methodologie/guide-dentretien/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u="sng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 txBox="1"/>
          <p:nvPr>
            <p:ph type="ctrTitle"/>
          </p:nvPr>
        </p:nvSpPr>
        <p:spPr>
          <a:xfrm>
            <a:off x="701999" y="711300"/>
            <a:ext cx="774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Définition générale</a:t>
            </a:r>
            <a:endParaRPr/>
          </a:p>
        </p:txBody>
      </p:sp>
      <p:sp>
        <p:nvSpPr>
          <p:cNvPr id="86" name="Google Shape;86;p25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du guide d’entretien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Définition générale </a:t>
            </a:r>
            <a:endParaRPr/>
          </a:p>
        </p:txBody>
      </p:sp>
      <p:sp>
        <p:nvSpPr>
          <p:cNvPr id="92" name="Google Shape;92;p26"/>
          <p:cNvSpPr txBox="1"/>
          <p:nvPr>
            <p:ph idx="1" type="body"/>
          </p:nvPr>
        </p:nvSpPr>
        <p:spPr>
          <a:xfrm>
            <a:off x="934075" y="1355125"/>
            <a:ext cx="7639500" cy="32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 guide d’entretien est </a:t>
            </a:r>
            <a:r>
              <a:rPr lang="en-GB"/>
              <a:t>« un guide général visant à </a:t>
            </a:r>
            <a:r>
              <a:rPr lang="en-GB">
                <a:highlight>
                  <a:srgbClr val="CFE2F3"/>
                </a:highlight>
              </a:rPr>
              <a:t>référencer les principales thématiques à aborder et les questions à poser</a:t>
            </a:r>
            <a:r>
              <a:rPr lang="en-GB"/>
              <a:t> aux acteurs. » (Nez, 2011)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Il regroupe les questions à poser ou les thèmes à évoquer lors d’un entretien de recherche (directif, non directif ou libre). </a:t>
            </a:r>
            <a:endParaRPr sz="1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Il</a:t>
            </a:r>
            <a:r>
              <a:rPr lang="en-GB"/>
              <a:t> offre un cadre général à l’entretien.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C’</a:t>
            </a:r>
            <a:r>
              <a:rPr lang="en-GB"/>
              <a:t>est votre pense-bête.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7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Caractéristiques</a:t>
            </a:r>
            <a:endParaRPr/>
          </a:p>
        </p:txBody>
      </p:sp>
      <p:sp>
        <p:nvSpPr>
          <p:cNvPr id="98" name="Google Shape;98;p27"/>
          <p:cNvSpPr txBox="1"/>
          <p:nvPr>
            <p:ph idx="1" type="subTitle"/>
          </p:nvPr>
        </p:nvSpPr>
        <p:spPr>
          <a:xfrm>
            <a:off x="972000" y="2834125"/>
            <a:ext cx="7200000" cy="11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Utilisation et contenu d’un guide d’entretien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 txBox="1"/>
          <p:nvPr>
            <p:ph type="title"/>
          </p:nvPr>
        </p:nvSpPr>
        <p:spPr>
          <a:xfrm>
            <a:off x="446775" y="445025"/>
            <a:ext cx="818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Utilisation</a:t>
            </a:r>
            <a:endParaRPr/>
          </a:p>
        </p:txBody>
      </p:sp>
      <p:sp>
        <p:nvSpPr>
          <p:cNvPr id="104" name="Google Shape;104;p28"/>
          <p:cNvSpPr txBox="1"/>
          <p:nvPr>
            <p:ph idx="1" type="body"/>
          </p:nvPr>
        </p:nvSpPr>
        <p:spPr>
          <a:xfrm>
            <a:off x="1168650" y="1508175"/>
            <a:ext cx="6806700" cy="31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FFFF"/>
                </a:highlight>
              </a:rPr>
              <a:t>Le guide d’entretien est utilisé pour réaliser : 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>
                <a:highlight>
                  <a:srgbClr val="FFFFFF"/>
                </a:highlight>
              </a:rPr>
              <a:t>une étude qualitative (entretien semi-directif et non directif) ;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>
                <a:highlight>
                  <a:srgbClr val="FFFFFF"/>
                </a:highlight>
              </a:rPr>
              <a:t>une étude quantitative </a:t>
            </a:r>
            <a:r>
              <a:rPr lang="en-GB">
                <a:highlight>
                  <a:schemeClr val="lt1"/>
                </a:highlight>
              </a:rPr>
              <a:t>(entretien directif).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 Contenu</a:t>
            </a:r>
            <a:endParaRPr/>
          </a:p>
        </p:txBody>
      </p:sp>
      <p:sp>
        <p:nvSpPr>
          <p:cNvPr id="110" name="Google Shape;110;p29"/>
          <p:cNvSpPr txBox="1"/>
          <p:nvPr>
            <p:ph idx="1" type="body"/>
          </p:nvPr>
        </p:nvSpPr>
        <p:spPr>
          <a:xfrm>
            <a:off x="934075" y="160967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Introduction et présentation de la recherche.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Coordonnées de la personne interrogée.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Liste des questions et/ou thèmes.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br>
              <a:rPr lang="en-GB"/>
            </a:br>
            <a:r>
              <a:rPr lang="en-GB"/>
              <a:t>Le guide d’entretien prend la forme d’une liste de questions ou d’un tableau.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0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</a:t>
            </a:r>
            <a:r>
              <a:rPr lang="en-GB"/>
              <a:t>. Exemple de guide d’entretien</a:t>
            </a:r>
            <a:endParaRPr/>
          </a:p>
        </p:txBody>
      </p:sp>
      <p:graphicFrame>
        <p:nvGraphicFramePr>
          <p:cNvPr id="116" name="Google Shape;116;p30"/>
          <p:cNvGraphicFramePr/>
          <p:nvPr/>
        </p:nvGraphicFramePr>
        <p:xfrm>
          <a:off x="478175" y="1082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{4CFB73E9-75EA-4534-8E3B-862F6BF58F63}</a:tableStyleId>
              </a:tblPr>
              <a:tblGrid>
                <a:gridCol w="1555625"/>
                <a:gridCol w="6839550"/>
              </a:tblGrid>
              <a:tr h="310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Date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15/11/2020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450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Présentation de la recherche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Le</a:t>
                      </a:r>
                      <a:r>
                        <a:rPr lang="en-GB" sz="1100"/>
                        <a:t> sujet de notre mémoire est le réchauffement climatique. Avec cette étude, nous voudrions faire une analyse statistique entre les réponses récoltées lors de plusieurs entretiens pour trouver des </a:t>
                      </a:r>
                      <a:r>
                        <a:rPr lang="en-GB" sz="1100"/>
                        <a:t>réponses</a:t>
                      </a:r>
                      <a:r>
                        <a:rPr lang="en-GB" sz="1100"/>
                        <a:t> aux </a:t>
                      </a:r>
                      <a:r>
                        <a:rPr lang="en-GB" sz="1100"/>
                        <a:t>thèmes</a:t>
                      </a:r>
                      <a:r>
                        <a:rPr lang="en-GB" sz="1100"/>
                        <a:t> </a:t>
                      </a:r>
                      <a:r>
                        <a:rPr lang="en-GB" sz="1100"/>
                        <a:t>abordés</a:t>
                      </a:r>
                      <a:r>
                        <a:rPr lang="en-GB" sz="1100"/>
                        <a:t>.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285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Interlocuteur.trice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Alice Dupont, étudiante de 22 ans en climatologie.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277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Thèmes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Questions</a:t>
                      </a:r>
                      <a:endParaRPr b="1" sz="1200"/>
                    </a:p>
                  </a:txBody>
                  <a:tcPr marT="91425" marB="91425" marR="91425" marL="91425"/>
                </a:tc>
              </a:tr>
              <a:tr h="450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L’évolution du climat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84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-"/>
                      </a:pPr>
                      <a:r>
                        <a:rPr lang="en-GB" sz="1100"/>
                        <a:t>Le climat se dégrade-t-il plus vite qu’au siècle précédent ?</a:t>
                      </a:r>
                      <a:endParaRPr sz="1100"/>
                    </a:p>
                    <a:p>
                      <a:pPr indent="-2984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-"/>
                      </a:pPr>
                      <a:r>
                        <a:rPr lang="en-GB" sz="1100"/>
                        <a:t>Le réchauffement climatique se stabilise-t-il ?</a:t>
                      </a:r>
                      <a:endParaRPr sz="1100"/>
                    </a:p>
                    <a:p>
                      <a:pPr indent="-2984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-"/>
                      </a:pPr>
                      <a:r>
                        <a:rPr lang="en-GB" sz="1100"/>
                        <a:t>La France en fait-elle assez pour produire une évolution positive du phénomène ?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437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Votre expérience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84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-"/>
                      </a:pPr>
                      <a:r>
                        <a:rPr lang="en-GB" sz="1100"/>
                        <a:t>Ressentez-vous le réchauffement climatique ?</a:t>
                      </a:r>
                      <a:endParaRPr sz="1100"/>
                    </a:p>
                    <a:p>
                      <a:pPr indent="-2984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-"/>
                      </a:pPr>
                      <a:r>
                        <a:rPr lang="en-GB" sz="1100"/>
                        <a:t>Croyez-vous les scientifiques qui alertent sur la gravité de la situation ?</a:t>
                      </a:r>
                      <a:endParaRPr sz="1100"/>
                    </a:p>
                    <a:p>
                      <a:pPr indent="-2984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-"/>
                      </a:pPr>
                      <a:r>
                        <a:rPr lang="en-GB" sz="1100"/>
                        <a:t>Le phénomène est-il plus visible qu’au siècle précédent ?</a:t>
                      </a:r>
                      <a:endParaRPr sz="1100"/>
                    </a:p>
                    <a:p>
                      <a:pPr indent="-2984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-"/>
                      </a:pPr>
                      <a:r>
                        <a:rPr lang="en-GB" sz="1100"/>
                        <a:t>Avez-vous peur de ce phénomène ?</a:t>
                      </a:r>
                      <a:endParaRPr sz="1100"/>
                    </a:p>
                    <a:p>
                      <a:pPr indent="-2984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-"/>
                      </a:pPr>
                      <a:r>
                        <a:rPr lang="en-GB" sz="1100"/>
                        <a:t>Vous sentez-vous responsable de ce phénomène ?</a:t>
                      </a:r>
                      <a:endParaRPr sz="1100"/>
                    </a:p>
                    <a:p>
                      <a:pPr indent="-2984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-"/>
                      </a:pPr>
                      <a:r>
                        <a:rPr lang="en-GB" sz="1100"/>
                        <a:t>Change-t-il votre manière de vivre ?</a:t>
                      </a:r>
                      <a:endParaRPr sz="1100"/>
                    </a:p>
                    <a:p>
                      <a:pPr indent="-2984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-"/>
                      </a:pPr>
                      <a:r>
                        <a:rPr lang="en-GB" sz="1100"/>
                        <a:t>Pouvez-vous vous définir comme écologiste ?</a:t>
                      </a:r>
                      <a:endParaRPr sz="11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/>
          <p:nvPr>
            <p:ph type="ctrTitle"/>
          </p:nvPr>
        </p:nvSpPr>
        <p:spPr>
          <a:xfrm>
            <a:off x="972000" y="744575"/>
            <a:ext cx="7293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Forme des questions </a:t>
            </a:r>
            <a:endParaRPr/>
          </a:p>
        </p:txBody>
      </p:sp>
      <p:sp>
        <p:nvSpPr>
          <p:cNvPr id="122" name="Google Shape;122;p31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Structurées, semi-structurées, non structurées 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cribbr">
  <a:themeElements>
    <a:clrScheme name="Simple Light">
      <a:dk1>
        <a:srgbClr val="202F66"/>
      </a:dk1>
      <a:lt1>
        <a:srgbClr val="FFFFFF"/>
      </a:lt1>
      <a:dk2>
        <a:srgbClr val="15204F"/>
      </a:dk2>
      <a:lt2>
        <a:srgbClr val="F9F9FB"/>
      </a:lt2>
      <a:accent1>
        <a:srgbClr val="FC5216"/>
      </a:accent1>
      <a:accent2>
        <a:srgbClr val="18CDBB"/>
      </a:accent2>
      <a:accent3>
        <a:srgbClr val="BE59BE"/>
      </a:accent3>
      <a:accent4>
        <a:srgbClr val="92C65A"/>
      </a:accent4>
      <a:accent5>
        <a:srgbClr val="FFC107"/>
      </a:accent5>
      <a:accent6>
        <a:srgbClr val="FF6562"/>
      </a:accent6>
      <a:hlink>
        <a:srgbClr val="1F80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