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Work Sans"/>
      <p:regular r:id="rId24"/>
      <p:bold r:id="rId25"/>
      <p:italic r:id="rId26"/>
      <p:boldItalic r:id="rId27"/>
    </p:embeddedFon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WorkSans-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WorkSans-italic.fntdata"/><Relationship Id="rId25" Type="http://schemas.openxmlformats.org/officeDocument/2006/relationships/font" Target="fonts/WorkSans-bold.fntdata"/><Relationship Id="rId28" Type="http://schemas.openxmlformats.org/officeDocument/2006/relationships/font" Target="fonts/OpenSans-regular.fntdata"/><Relationship Id="rId27" Type="http://schemas.openxmlformats.org/officeDocument/2006/relationships/font" Target="fonts/WorkSans-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rapport-de-stage/introduction-de-votre-rapport-de-stage/"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category/rapport-de-stage/"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relecture-correction/rapport-de-stage/"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category/rapport-de-stage/"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6e89af7d6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e89af7d6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Consultez notre article complet ici : </a:t>
            </a:r>
            <a:r>
              <a:rPr lang="en-GB" u="sng">
                <a:solidFill>
                  <a:schemeClr val="hlink"/>
                </a:solidFill>
                <a:hlinkClick r:id="rId2"/>
              </a:rPr>
              <a:t>https://www.scribbr.fr/rapport-de-stage/introduction-de-votre-rapport-de-stage/</a:t>
            </a:r>
            <a:r>
              <a:rPr lang="en-GB"/>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8aa781cf7e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8aa781cf7e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 but de cette présentation est d’exposer le contexte du stage. Il est intéressant d’expliquer pourquoi vous avez choisi de suivre ce stage et s’il a pu vous apporter quelque chose pour votre projet professionnel.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8aa781cf7e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8aa781cf7e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Effectuez une présentation assez générale de l’entreprise. </a:t>
            </a:r>
            <a:endParaRPr/>
          </a:p>
          <a:p>
            <a:pPr indent="-298450" lvl="0" marL="457200" rtl="0" algn="l">
              <a:spcBef>
                <a:spcPts val="0"/>
              </a:spcBef>
              <a:spcAft>
                <a:spcPts val="0"/>
              </a:spcAft>
              <a:buSzPts val="1100"/>
              <a:buChar char="●"/>
            </a:pPr>
            <a:r>
              <a:rPr lang="en-GB"/>
              <a:t>Pas d’entrer dans les détails, indiquez seulement les grandes lignes. </a:t>
            </a:r>
            <a:endParaRPr/>
          </a:p>
          <a:p>
            <a:pPr indent="-298450" lvl="0" marL="457200" rtl="0" algn="l">
              <a:spcBef>
                <a:spcPts val="0"/>
              </a:spcBef>
              <a:spcAft>
                <a:spcPts val="0"/>
              </a:spcAft>
              <a:buSzPts val="1100"/>
              <a:buChar char="●"/>
            </a:pPr>
            <a:r>
              <a:rPr lang="en-GB"/>
              <a:t>Vous donnerez par la suite plus d’informations sur l’entreprise dans le développement de votre rapport de stage.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8aa781cf7e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8aa781cf7e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Cette partie vise à donner un avant-goût à vos lecteurs du contenu de votre rapport de stage.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8aa781cf7e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8aa781cf7e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Bien que facultative pour un rapport de stage, la problématique peut apporter une valeur ajoutée à votre travail. Elle vous permet de choisir un angle d’attaque particulier.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8aa781cf7e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8aa781cf7e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L’annonce du plan dans l’introduction est obligatoire. Elle permet d’informer le lecteur sur les parties </a:t>
            </a:r>
            <a:r>
              <a:rPr lang="en-GB"/>
              <a:t>développées</a:t>
            </a:r>
            <a:r>
              <a:rPr lang="en-GB"/>
              <a:t>.</a:t>
            </a:r>
            <a:endParaRPr/>
          </a:p>
          <a:p>
            <a:pPr indent="0" lvl="0" marL="0" rtl="0" algn="l">
              <a:spcBef>
                <a:spcPts val="0"/>
              </a:spcBef>
              <a:spcAft>
                <a:spcPts val="0"/>
              </a:spcAft>
              <a:buNone/>
            </a:pPr>
            <a:r>
              <a:rPr lang="en-GB"/>
              <a:t>Obtenez plus d’informations avec notre article sur</a:t>
            </a:r>
            <a:r>
              <a:rPr lang="en-GB"/>
              <a:t> le plan type d’un rapport de stage : </a:t>
            </a:r>
            <a:r>
              <a:rPr lang="en-GB" u="sng">
                <a:solidFill>
                  <a:schemeClr val="hlink"/>
                </a:solidFill>
                <a:hlinkClick r:id="rId2"/>
              </a:rPr>
              <a:t>https://www.scribbr.fr/category/rapport-de-stage/</a:t>
            </a:r>
            <a:r>
              <a:rPr lang="en-GB"/>
              <a:t>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7df3209e9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7df3209e9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7df3209e9f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7df3209e9f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7df3209e9f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7df3209e9f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6ef070d52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6ef070d52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7df3209e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df3209e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L’introduction et la conclusion du rapport de stage doivent être complémentaires et donner une vue globale de votre stage et de ce que vous en avez retiré.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Pour un rapport de stage irréprochable u</a:t>
            </a:r>
            <a:r>
              <a:rPr lang="en-GB"/>
              <a:t>tilisez le service de relecture et correction Scribbr : </a:t>
            </a:r>
            <a:r>
              <a:rPr lang="en-GB" u="sng">
                <a:solidFill>
                  <a:schemeClr val="hlink"/>
                </a:solidFill>
                <a:hlinkClick r:id="rId2"/>
              </a:rPr>
              <a:t>https://www.scribbr.fr/relecture-correction/rapport-de-stage/</a:t>
            </a:r>
            <a:endParaRPr>
              <a:solidFill>
                <a:srgbClr val="1155CC"/>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8aa781cf7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8aa781cf7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8aa781cf7e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8aa781cf7e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Consultez le plan type d’un rapport de stage ici : </a:t>
            </a:r>
            <a:r>
              <a:rPr lang="en-GB" u="sng">
                <a:solidFill>
                  <a:schemeClr val="hlink"/>
                </a:solidFill>
                <a:hlinkClick r:id="rId2"/>
              </a:rPr>
              <a:t>https://www.scribbr.fr/category/rapport-de-stage/</a:t>
            </a:r>
            <a:r>
              <a:rPr lang="en-GB"/>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87a957278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87a957278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89d83b1c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89d83b1cb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8aa781cf7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8aa781cf7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8aa781cf7e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8aa781cf7e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8aa781cf7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8aa781cf7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En lien avec le sujet, l</a:t>
            </a:r>
            <a:r>
              <a:rPr lang="en-GB"/>
              <a:t>’accroche a pour but d’éveiller l’attention du lecteur. Elle doit donner envie au lecteur d’aller plus loin dans la lecture de l’introduction.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b="1"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0" name="Google Shape;10;p2"/>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2800"/>
              <a:buNone/>
              <a:defRPr sz="2800">
                <a:solidFill>
                  <a:srgbClr val="707DA7"/>
                </a:solidFill>
              </a:defRPr>
            </a:lvl1pPr>
            <a:lvl2pPr lvl="1" algn="ctr">
              <a:lnSpc>
                <a:spcPct val="100000"/>
              </a:lnSpc>
              <a:spcBef>
                <a:spcPts val="0"/>
              </a:spcBef>
              <a:spcAft>
                <a:spcPts val="0"/>
              </a:spcAft>
              <a:buClr>
                <a:srgbClr val="707DA7"/>
              </a:buClr>
              <a:buSzPts val="2800"/>
              <a:buNone/>
              <a:defRPr sz="2800">
                <a:solidFill>
                  <a:srgbClr val="707DA7"/>
                </a:solidFill>
              </a:defRPr>
            </a:lvl2pPr>
            <a:lvl3pPr lvl="2" algn="ctr">
              <a:lnSpc>
                <a:spcPct val="100000"/>
              </a:lnSpc>
              <a:spcBef>
                <a:spcPts val="0"/>
              </a:spcBef>
              <a:spcAft>
                <a:spcPts val="0"/>
              </a:spcAft>
              <a:buClr>
                <a:srgbClr val="707DA7"/>
              </a:buClr>
              <a:buSzPts val="2800"/>
              <a:buNone/>
              <a:defRPr sz="2800">
                <a:solidFill>
                  <a:srgbClr val="707DA7"/>
                </a:solidFill>
              </a:defRPr>
            </a:lvl3pPr>
            <a:lvl4pPr lvl="3" algn="ctr">
              <a:lnSpc>
                <a:spcPct val="100000"/>
              </a:lnSpc>
              <a:spcBef>
                <a:spcPts val="0"/>
              </a:spcBef>
              <a:spcAft>
                <a:spcPts val="0"/>
              </a:spcAft>
              <a:buClr>
                <a:srgbClr val="707DA7"/>
              </a:buClr>
              <a:buSzPts val="2800"/>
              <a:buNone/>
              <a:defRPr sz="2800">
                <a:solidFill>
                  <a:srgbClr val="707DA7"/>
                </a:solidFill>
              </a:defRPr>
            </a:lvl4pPr>
            <a:lvl5pPr lvl="4" algn="ctr">
              <a:lnSpc>
                <a:spcPct val="100000"/>
              </a:lnSpc>
              <a:spcBef>
                <a:spcPts val="0"/>
              </a:spcBef>
              <a:spcAft>
                <a:spcPts val="0"/>
              </a:spcAft>
              <a:buClr>
                <a:srgbClr val="707DA7"/>
              </a:buClr>
              <a:buSzPts val="2800"/>
              <a:buNone/>
              <a:defRPr sz="2800">
                <a:solidFill>
                  <a:srgbClr val="707DA7"/>
                </a:solidFill>
              </a:defRPr>
            </a:lvl5pPr>
            <a:lvl6pPr lvl="5" algn="ctr">
              <a:lnSpc>
                <a:spcPct val="100000"/>
              </a:lnSpc>
              <a:spcBef>
                <a:spcPts val="0"/>
              </a:spcBef>
              <a:spcAft>
                <a:spcPts val="0"/>
              </a:spcAft>
              <a:buClr>
                <a:srgbClr val="707DA7"/>
              </a:buClr>
              <a:buSzPts val="2800"/>
              <a:buNone/>
              <a:defRPr sz="2800">
                <a:solidFill>
                  <a:srgbClr val="707DA7"/>
                </a:solidFill>
              </a:defRPr>
            </a:lvl6pPr>
            <a:lvl7pPr lvl="6" algn="ctr">
              <a:lnSpc>
                <a:spcPct val="100000"/>
              </a:lnSpc>
              <a:spcBef>
                <a:spcPts val="0"/>
              </a:spcBef>
              <a:spcAft>
                <a:spcPts val="0"/>
              </a:spcAft>
              <a:buClr>
                <a:srgbClr val="707DA7"/>
              </a:buClr>
              <a:buSzPts val="2800"/>
              <a:buNone/>
              <a:defRPr sz="2800">
                <a:solidFill>
                  <a:srgbClr val="707DA7"/>
                </a:solidFill>
              </a:defRPr>
            </a:lvl7pPr>
            <a:lvl8pPr lvl="7" algn="ctr">
              <a:lnSpc>
                <a:spcPct val="100000"/>
              </a:lnSpc>
              <a:spcBef>
                <a:spcPts val="0"/>
              </a:spcBef>
              <a:spcAft>
                <a:spcPts val="0"/>
              </a:spcAft>
              <a:buClr>
                <a:srgbClr val="707DA7"/>
              </a:buClr>
              <a:buSzPts val="2800"/>
              <a:buNone/>
              <a:defRPr sz="2800">
                <a:solidFill>
                  <a:srgbClr val="707DA7"/>
                </a:solidFill>
              </a:defRPr>
            </a:lvl8pPr>
            <a:lvl9pPr lvl="8"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7" name="Shape 37"/>
        <p:cNvGrpSpPr/>
        <p:nvPr/>
      </p:nvGrpSpPr>
      <p:grpSpPr>
        <a:xfrm>
          <a:off x="0" y="0"/>
          <a:ext cx="0" cy="0"/>
          <a:chOff x="0" y="0"/>
          <a:chExt cx="0" cy="0"/>
        </a:xfrm>
      </p:grpSpPr>
      <p:sp>
        <p:nvSpPr>
          <p:cNvPr id="38" name="Google Shape;38;p1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9" name="Google Shape;39;p11"/>
          <p:cNvSpPr txBox="1"/>
          <p:nvPr>
            <p:ph idx="1" type="body"/>
          </p:nvPr>
        </p:nvSpPr>
        <p:spPr>
          <a:xfrm>
            <a:off x="93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0" name="Google Shape;40;p11"/>
          <p:cNvSpPr txBox="1"/>
          <p:nvPr>
            <p:ph idx="2" type="body"/>
          </p:nvPr>
        </p:nvSpPr>
        <p:spPr>
          <a:xfrm>
            <a:off x="489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1" name="Shape 41"/>
        <p:cNvGrpSpPr/>
        <p:nvPr/>
      </p:nvGrpSpPr>
      <p:grpSpPr>
        <a:xfrm>
          <a:off x="0" y="0"/>
          <a:ext cx="0" cy="0"/>
          <a:chOff x="0" y="0"/>
          <a:chExt cx="0" cy="0"/>
        </a:xfrm>
      </p:grpSpPr>
      <p:sp>
        <p:nvSpPr>
          <p:cNvPr id="42" name="Google Shape;42;p1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dark)">
  <p:cSld name="TITLE_ONLY_1">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1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5" name="Shape 45"/>
        <p:cNvGrpSpPr/>
        <p:nvPr/>
      </p:nvGrpSpPr>
      <p:grpSpPr>
        <a:xfrm>
          <a:off x="0" y="0"/>
          <a:ext cx="0" cy="0"/>
          <a:chOff x="0" y="0"/>
          <a:chExt cx="0" cy="0"/>
        </a:xfrm>
      </p:grpSpPr>
      <p:sp>
        <p:nvSpPr>
          <p:cNvPr id="46" name="Google Shape;46;p14"/>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7" name="Google Shape;47;p14"/>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dark)">
  <p:cSld name="ONE_COLUMN_TEXT_1">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15"/>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0" name="Google Shape;50;p15"/>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1" name="Shape 51"/>
        <p:cNvGrpSpPr/>
        <p:nvPr/>
      </p:nvGrpSpPr>
      <p:grpSpPr>
        <a:xfrm>
          <a:off x="0" y="0"/>
          <a:ext cx="0" cy="0"/>
          <a:chOff x="0" y="0"/>
          <a:chExt cx="0" cy="0"/>
        </a:xfrm>
      </p:grpSpPr>
      <p:sp>
        <p:nvSpPr>
          <p:cNvPr id="52" name="Google Shape;52;p16"/>
          <p:cNvSpPr/>
          <p:nvPr/>
        </p:nvSpPr>
        <p:spPr>
          <a:xfrm>
            <a:off x="4572000" y="-1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6"/>
          <p:cNvSpPr txBox="1"/>
          <p:nvPr>
            <p:ph type="title"/>
          </p:nvPr>
        </p:nvSpPr>
        <p:spPr>
          <a:xfrm>
            <a:off x="488100" y="1233175"/>
            <a:ext cx="36000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None/>
              <a:defRPr sz="24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4" name="Google Shape;54;p1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1800"/>
              <a:buNone/>
              <a:defRPr>
                <a:solidFill>
                  <a:srgbClr val="707DA7"/>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55" name="Google Shape;55;p16"/>
          <p:cNvSpPr txBox="1"/>
          <p:nvPr>
            <p:ph idx="2" type="body"/>
          </p:nvPr>
        </p:nvSpPr>
        <p:spPr>
          <a:xfrm>
            <a:off x="5058000" y="724075"/>
            <a:ext cx="3600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6" name="Shape 56"/>
        <p:cNvGrpSpPr/>
        <p:nvPr/>
      </p:nvGrpSpPr>
      <p:grpSpPr>
        <a:xfrm>
          <a:off x="0" y="0"/>
          <a:ext cx="0" cy="0"/>
          <a:chOff x="0" y="0"/>
          <a:chExt cx="0" cy="0"/>
        </a:xfrm>
      </p:grpSpPr>
      <p:sp>
        <p:nvSpPr>
          <p:cNvPr id="57" name="Google Shape;57;p17"/>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dark)">
  <p:cSld name="CAPTION_ONLY_1">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18"/>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800"/>
              <a:buNone/>
              <a:defRPr>
                <a:solidFill>
                  <a:schemeClr val="lt1"/>
                </a:solidFill>
              </a:defRPr>
            </a:lvl1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60" name="Shape 60"/>
        <p:cNvGrpSpPr/>
        <p:nvPr/>
      </p:nvGrpSpPr>
      <p:grpSpPr>
        <a:xfrm>
          <a:off x="0" y="0"/>
          <a:ext cx="0" cy="0"/>
          <a:chOff x="0" y="0"/>
          <a:chExt cx="0" cy="0"/>
        </a:xfrm>
      </p:grpSpPr>
      <p:sp>
        <p:nvSpPr>
          <p:cNvPr id="61" name="Google Shape;61;p19"/>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2" name="Google Shape;62;p19"/>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rgbClr val="707DA7"/>
              </a:buClr>
              <a:buSzPts val="1800"/>
              <a:buChar char="●"/>
              <a:defRPr>
                <a:solidFill>
                  <a:srgbClr val="707DA7"/>
                </a:solidFill>
              </a:defRPr>
            </a:lvl1pPr>
            <a:lvl2pPr indent="-317500" lvl="1" marL="914400" algn="ctr">
              <a:spcBef>
                <a:spcPts val="1600"/>
              </a:spcBef>
              <a:spcAft>
                <a:spcPts val="0"/>
              </a:spcAft>
              <a:buClr>
                <a:srgbClr val="707DA7"/>
              </a:buClr>
              <a:buSzPts val="1400"/>
              <a:buChar char="○"/>
              <a:defRPr>
                <a:solidFill>
                  <a:srgbClr val="707DA7"/>
                </a:solidFill>
              </a:defRPr>
            </a:lvl2pPr>
            <a:lvl3pPr indent="-317500" lvl="2" marL="1371600" algn="ctr">
              <a:spcBef>
                <a:spcPts val="1600"/>
              </a:spcBef>
              <a:spcAft>
                <a:spcPts val="0"/>
              </a:spcAft>
              <a:buClr>
                <a:srgbClr val="707DA7"/>
              </a:buClr>
              <a:buSzPts val="1400"/>
              <a:buChar char="■"/>
              <a:defRPr>
                <a:solidFill>
                  <a:srgbClr val="707DA7"/>
                </a:solidFill>
              </a:defRPr>
            </a:lvl3pPr>
            <a:lvl4pPr indent="-317500" lvl="3" marL="1828800" algn="ctr">
              <a:spcBef>
                <a:spcPts val="1600"/>
              </a:spcBef>
              <a:spcAft>
                <a:spcPts val="0"/>
              </a:spcAft>
              <a:buClr>
                <a:srgbClr val="707DA7"/>
              </a:buClr>
              <a:buSzPts val="1400"/>
              <a:buChar char="●"/>
              <a:defRPr>
                <a:solidFill>
                  <a:srgbClr val="707DA7"/>
                </a:solidFill>
              </a:defRPr>
            </a:lvl4pPr>
            <a:lvl5pPr indent="-317500" lvl="4" marL="2286000" algn="ctr">
              <a:spcBef>
                <a:spcPts val="1600"/>
              </a:spcBef>
              <a:spcAft>
                <a:spcPts val="0"/>
              </a:spcAft>
              <a:buClr>
                <a:srgbClr val="707DA7"/>
              </a:buClr>
              <a:buSzPts val="1400"/>
              <a:buChar char="○"/>
              <a:defRPr>
                <a:solidFill>
                  <a:srgbClr val="707DA7"/>
                </a:solidFill>
              </a:defRPr>
            </a:lvl5pPr>
            <a:lvl6pPr indent="-317500" lvl="5" marL="2743200" algn="ctr">
              <a:spcBef>
                <a:spcPts val="1600"/>
              </a:spcBef>
              <a:spcAft>
                <a:spcPts val="0"/>
              </a:spcAft>
              <a:buClr>
                <a:srgbClr val="707DA7"/>
              </a:buClr>
              <a:buSzPts val="1400"/>
              <a:buChar char="■"/>
              <a:defRPr>
                <a:solidFill>
                  <a:srgbClr val="707DA7"/>
                </a:solidFill>
              </a:defRPr>
            </a:lvl6pPr>
            <a:lvl7pPr indent="-317500" lvl="6" marL="3200400" algn="ctr">
              <a:spcBef>
                <a:spcPts val="1600"/>
              </a:spcBef>
              <a:spcAft>
                <a:spcPts val="0"/>
              </a:spcAft>
              <a:buClr>
                <a:srgbClr val="707DA7"/>
              </a:buClr>
              <a:buSzPts val="1400"/>
              <a:buChar char="●"/>
              <a:defRPr>
                <a:solidFill>
                  <a:srgbClr val="707DA7"/>
                </a:solidFill>
              </a:defRPr>
            </a:lvl7pPr>
            <a:lvl8pPr indent="-317500" lvl="7" marL="3657600" algn="ctr">
              <a:spcBef>
                <a:spcPts val="1600"/>
              </a:spcBef>
              <a:spcAft>
                <a:spcPts val="0"/>
              </a:spcAft>
              <a:buClr>
                <a:srgbClr val="707DA7"/>
              </a:buClr>
              <a:buSzPts val="1400"/>
              <a:buChar char="○"/>
              <a:defRPr>
                <a:solidFill>
                  <a:srgbClr val="707DA7"/>
                </a:solidFill>
              </a:defRPr>
            </a:lvl8pPr>
            <a:lvl9pPr indent="-317500" lvl="8" marL="4114800" algn="ctr">
              <a:spcBef>
                <a:spcPts val="1600"/>
              </a:spcBef>
              <a:spcAft>
                <a:spcPts val="1600"/>
              </a:spcAft>
              <a:buClr>
                <a:srgbClr val="707DA7"/>
              </a:buClr>
              <a:buSzPts val="1400"/>
              <a:buChar char="■"/>
              <a:defRPr>
                <a:solidFill>
                  <a:srgbClr val="707DA7"/>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dark)">
  <p:cSld name="BIG_NUMBER_1">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20"/>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65" name="Google Shape;65;p20"/>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dark)">
  <p:cSld name="TITLE_2">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b="1" sz="4800">
                <a:solidFill>
                  <a:schemeClr val="lt1"/>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3" name="Google Shape;13;p3"/>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800"/>
              <a:buNone/>
              <a:defRPr sz="2800">
                <a:solidFill>
                  <a:schemeClr val="lt1"/>
                </a:solidFill>
              </a:defRPr>
            </a:lvl1pPr>
            <a:lvl2pPr lvl="1" rtl="0" algn="ctr">
              <a:lnSpc>
                <a:spcPct val="100000"/>
              </a:lnSpc>
              <a:spcBef>
                <a:spcPts val="0"/>
              </a:spcBef>
              <a:spcAft>
                <a:spcPts val="0"/>
              </a:spcAft>
              <a:buClr>
                <a:srgbClr val="707DA7"/>
              </a:buClr>
              <a:buSzPts val="2800"/>
              <a:buNone/>
              <a:defRPr sz="2800">
                <a:solidFill>
                  <a:srgbClr val="707DA7"/>
                </a:solidFill>
              </a:defRPr>
            </a:lvl2pPr>
            <a:lvl3pPr lvl="2" rtl="0" algn="ctr">
              <a:lnSpc>
                <a:spcPct val="100000"/>
              </a:lnSpc>
              <a:spcBef>
                <a:spcPts val="0"/>
              </a:spcBef>
              <a:spcAft>
                <a:spcPts val="0"/>
              </a:spcAft>
              <a:buClr>
                <a:srgbClr val="707DA7"/>
              </a:buClr>
              <a:buSzPts val="2800"/>
              <a:buNone/>
              <a:defRPr sz="2800">
                <a:solidFill>
                  <a:srgbClr val="707DA7"/>
                </a:solidFill>
              </a:defRPr>
            </a:lvl3pPr>
            <a:lvl4pPr lvl="3" rtl="0" algn="ctr">
              <a:lnSpc>
                <a:spcPct val="100000"/>
              </a:lnSpc>
              <a:spcBef>
                <a:spcPts val="0"/>
              </a:spcBef>
              <a:spcAft>
                <a:spcPts val="0"/>
              </a:spcAft>
              <a:buClr>
                <a:srgbClr val="707DA7"/>
              </a:buClr>
              <a:buSzPts val="2800"/>
              <a:buNone/>
              <a:defRPr sz="2800">
                <a:solidFill>
                  <a:srgbClr val="707DA7"/>
                </a:solidFill>
              </a:defRPr>
            </a:lvl4pPr>
            <a:lvl5pPr lvl="4" rtl="0" algn="ctr">
              <a:lnSpc>
                <a:spcPct val="100000"/>
              </a:lnSpc>
              <a:spcBef>
                <a:spcPts val="0"/>
              </a:spcBef>
              <a:spcAft>
                <a:spcPts val="0"/>
              </a:spcAft>
              <a:buClr>
                <a:srgbClr val="707DA7"/>
              </a:buClr>
              <a:buSzPts val="2800"/>
              <a:buNone/>
              <a:defRPr sz="2800">
                <a:solidFill>
                  <a:srgbClr val="707DA7"/>
                </a:solidFill>
              </a:defRPr>
            </a:lvl5pPr>
            <a:lvl6pPr lvl="5" rtl="0" algn="ctr">
              <a:lnSpc>
                <a:spcPct val="100000"/>
              </a:lnSpc>
              <a:spcBef>
                <a:spcPts val="0"/>
              </a:spcBef>
              <a:spcAft>
                <a:spcPts val="0"/>
              </a:spcAft>
              <a:buClr>
                <a:srgbClr val="707DA7"/>
              </a:buClr>
              <a:buSzPts val="2800"/>
              <a:buNone/>
              <a:defRPr sz="2800">
                <a:solidFill>
                  <a:srgbClr val="707DA7"/>
                </a:solidFill>
              </a:defRPr>
            </a:lvl6pPr>
            <a:lvl7pPr lvl="6" rtl="0" algn="ctr">
              <a:lnSpc>
                <a:spcPct val="100000"/>
              </a:lnSpc>
              <a:spcBef>
                <a:spcPts val="0"/>
              </a:spcBef>
              <a:spcAft>
                <a:spcPts val="0"/>
              </a:spcAft>
              <a:buClr>
                <a:srgbClr val="707DA7"/>
              </a:buClr>
              <a:buSzPts val="2800"/>
              <a:buNone/>
              <a:defRPr sz="2800">
                <a:solidFill>
                  <a:srgbClr val="707DA7"/>
                </a:solidFill>
              </a:defRPr>
            </a:lvl7pPr>
            <a:lvl8pPr lvl="7" rtl="0" algn="ctr">
              <a:lnSpc>
                <a:spcPct val="100000"/>
              </a:lnSpc>
              <a:spcBef>
                <a:spcPts val="0"/>
              </a:spcBef>
              <a:spcAft>
                <a:spcPts val="0"/>
              </a:spcAft>
              <a:buClr>
                <a:srgbClr val="707DA7"/>
              </a:buClr>
              <a:buSzPts val="2800"/>
              <a:buNone/>
              <a:defRPr sz="2800">
                <a:solidFill>
                  <a:srgbClr val="707DA7"/>
                </a:solidFill>
              </a:defRPr>
            </a:lvl8pPr>
            <a:lvl9pPr lvl="8" rtl="0"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6" name="Shape 6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dark)">
  <p:cSld name="BLANK_1">
    <p:bg>
      <p:bgPr>
        <a:blipFill>
          <a:blip r:embed="rId2">
            <a:alphaModFix/>
          </a:blip>
          <a:stretch>
            <a:fillRect/>
          </a:stretch>
        </a:blipFill>
      </p:bgPr>
    </p:bg>
    <p:spTree>
      <p:nvGrpSpPr>
        <p:cNvPr id="67" name="Shape 6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with Scotty">
  <p:cSld name="TITLE_1">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4"/>
          <p:cNvSpPr txBox="1"/>
          <p:nvPr>
            <p:ph type="ctrTitle"/>
          </p:nvPr>
        </p:nvSpPr>
        <p:spPr>
          <a:xfrm>
            <a:off x="732925" y="1545450"/>
            <a:ext cx="4320000" cy="205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b="1"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pic>
        <p:nvPicPr>
          <p:cNvPr id="16" name="Google Shape;16;p4"/>
          <p:cNvPicPr preferRelativeResize="0"/>
          <p:nvPr/>
        </p:nvPicPr>
        <p:blipFill>
          <a:blip r:embed="rId3">
            <a:alphaModFix/>
          </a:blip>
          <a:stretch>
            <a:fillRect/>
          </a:stretch>
        </p:blipFill>
        <p:spPr>
          <a:xfrm>
            <a:off x="5170425" y="454775"/>
            <a:ext cx="3445475" cy="6244552"/>
          </a:xfrm>
          <a:prstGeom prst="rect">
            <a:avLst/>
          </a:prstGeom>
          <a:noFill/>
          <a:ln>
            <a:noFill/>
          </a:ln>
        </p:spPr>
      </p:pic>
      <p:sp>
        <p:nvSpPr>
          <p:cNvPr id="17" name="Google Shape;17;p4"/>
          <p:cNvSpPr txBox="1"/>
          <p:nvPr>
            <p:ph idx="1" type="subTitle"/>
          </p:nvPr>
        </p:nvSpPr>
        <p:spPr>
          <a:xfrm rot="-449582">
            <a:off x="5658998" y="2283747"/>
            <a:ext cx="2861838" cy="501423"/>
          </a:xfrm>
          <a:prstGeom prst="rect">
            <a:avLst/>
          </a:prstGeom>
        </p:spPr>
        <p:txBody>
          <a:bodyPr anchorCtr="0" anchor="b" bIns="0" lIns="91425" spcFirstLastPara="1" rIns="91425" wrap="square" tIns="91425">
            <a:noAutofit/>
          </a:bodyPr>
          <a:lstStyle>
            <a:lvl1pPr lvl="0" algn="ctr">
              <a:spcBef>
                <a:spcPts val="0"/>
              </a:spcBef>
              <a:spcAft>
                <a:spcPts val="0"/>
              </a:spcAft>
              <a:buNone/>
              <a:defRPr b="1"/>
            </a:lvl1pPr>
            <a:lvl2pPr lvl="1" algn="ctr">
              <a:spcBef>
                <a:spcPts val="0"/>
              </a:spcBef>
              <a:spcAft>
                <a:spcPts val="0"/>
              </a:spcAft>
              <a:buNone/>
              <a:defRPr b="1"/>
            </a:lvl2pPr>
            <a:lvl3pPr lvl="2" algn="ctr">
              <a:spcBef>
                <a:spcPts val="0"/>
              </a:spcBef>
              <a:spcAft>
                <a:spcPts val="0"/>
              </a:spcAft>
              <a:buNone/>
              <a:defRPr b="1"/>
            </a:lvl3pPr>
            <a:lvl4pPr lvl="3" algn="ctr">
              <a:spcBef>
                <a:spcPts val="0"/>
              </a:spcBef>
              <a:spcAft>
                <a:spcPts val="0"/>
              </a:spcAft>
              <a:buNone/>
              <a:defRPr b="1"/>
            </a:lvl4pPr>
            <a:lvl5pPr lvl="4" algn="ctr">
              <a:spcBef>
                <a:spcPts val="0"/>
              </a:spcBef>
              <a:spcAft>
                <a:spcPts val="0"/>
              </a:spcAft>
              <a:buNone/>
              <a:defRPr b="1"/>
            </a:lvl5pPr>
            <a:lvl6pPr lvl="5" algn="ctr">
              <a:spcBef>
                <a:spcPts val="0"/>
              </a:spcBef>
              <a:spcAft>
                <a:spcPts val="0"/>
              </a:spcAft>
              <a:buNone/>
              <a:defRPr b="1"/>
            </a:lvl6pPr>
            <a:lvl7pPr lvl="6" algn="ctr">
              <a:spcBef>
                <a:spcPts val="0"/>
              </a:spcBef>
              <a:spcAft>
                <a:spcPts val="0"/>
              </a:spcAft>
              <a:buNone/>
              <a:defRPr b="1"/>
            </a:lvl7pPr>
            <a:lvl8pPr lvl="7" algn="ctr">
              <a:spcBef>
                <a:spcPts val="0"/>
              </a:spcBef>
              <a:spcAft>
                <a:spcPts val="0"/>
              </a:spcAft>
              <a:buNone/>
              <a:defRPr b="1"/>
            </a:lvl8pPr>
            <a:lvl9pPr lvl="8" algn="ctr">
              <a:spcBef>
                <a:spcPts val="0"/>
              </a:spcBef>
              <a:spcAft>
                <a:spcPts val="0"/>
              </a:spcAft>
              <a:buNone/>
              <a:defRPr b="1"/>
            </a:lvl9pPr>
          </a:lstStyle>
          <a:p/>
        </p:txBody>
      </p:sp>
      <p:sp>
        <p:nvSpPr>
          <p:cNvPr id="18" name="Google Shape;18;p4"/>
          <p:cNvSpPr txBox="1"/>
          <p:nvPr>
            <p:ph idx="2" type="subTitle"/>
          </p:nvPr>
        </p:nvSpPr>
        <p:spPr>
          <a:xfrm rot="-449892">
            <a:off x="5695787" y="2800290"/>
            <a:ext cx="2862175" cy="474779"/>
          </a:xfrm>
          <a:prstGeom prst="rect">
            <a:avLst/>
          </a:prstGeom>
        </p:spPr>
        <p:txBody>
          <a:bodyPr anchorCtr="0" anchor="t" bIns="91425" lIns="91425" spcFirstLastPara="1" rIns="91425" wrap="square" tIns="0">
            <a:noAutofit/>
          </a:bodyPr>
          <a:lstStyle>
            <a:lvl1pPr lvl="0" rtl="0" algn="ctr">
              <a:spcBef>
                <a:spcPts val="0"/>
              </a:spcBef>
              <a:spcAft>
                <a:spcPts val="0"/>
              </a:spcAft>
              <a:buNone/>
              <a:defRPr sz="1400">
                <a:solidFill>
                  <a:srgbClr val="707DA7"/>
                </a:solidFill>
              </a:defRPr>
            </a:lvl1pPr>
            <a:lvl2pPr lvl="1" rtl="0" algn="ctr">
              <a:spcBef>
                <a:spcPts val="0"/>
              </a:spcBef>
              <a:spcAft>
                <a:spcPts val="0"/>
              </a:spcAft>
              <a:buNone/>
              <a:defRPr sz="1400">
                <a:solidFill>
                  <a:srgbClr val="707DA7"/>
                </a:solidFill>
              </a:defRPr>
            </a:lvl2pPr>
            <a:lvl3pPr lvl="2" rtl="0" algn="ctr">
              <a:spcBef>
                <a:spcPts val="0"/>
              </a:spcBef>
              <a:spcAft>
                <a:spcPts val="0"/>
              </a:spcAft>
              <a:buNone/>
              <a:defRPr sz="1400">
                <a:solidFill>
                  <a:srgbClr val="707DA7"/>
                </a:solidFill>
              </a:defRPr>
            </a:lvl3pPr>
            <a:lvl4pPr lvl="3" rtl="0" algn="ctr">
              <a:spcBef>
                <a:spcPts val="0"/>
              </a:spcBef>
              <a:spcAft>
                <a:spcPts val="0"/>
              </a:spcAft>
              <a:buNone/>
              <a:defRPr sz="1400">
                <a:solidFill>
                  <a:srgbClr val="707DA7"/>
                </a:solidFill>
              </a:defRPr>
            </a:lvl4pPr>
            <a:lvl5pPr lvl="4" rtl="0" algn="ctr">
              <a:spcBef>
                <a:spcPts val="0"/>
              </a:spcBef>
              <a:spcAft>
                <a:spcPts val="0"/>
              </a:spcAft>
              <a:buNone/>
              <a:defRPr sz="1400">
                <a:solidFill>
                  <a:srgbClr val="707DA7"/>
                </a:solidFill>
              </a:defRPr>
            </a:lvl5pPr>
            <a:lvl6pPr lvl="5" rtl="0" algn="ctr">
              <a:spcBef>
                <a:spcPts val="0"/>
              </a:spcBef>
              <a:spcAft>
                <a:spcPts val="0"/>
              </a:spcAft>
              <a:buNone/>
              <a:defRPr sz="1400">
                <a:solidFill>
                  <a:srgbClr val="707DA7"/>
                </a:solidFill>
              </a:defRPr>
            </a:lvl6pPr>
            <a:lvl7pPr lvl="6" rtl="0" algn="ctr">
              <a:spcBef>
                <a:spcPts val="0"/>
              </a:spcBef>
              <a:spcAft>
                <a:spcPts val="0"/>
              </a:spcAft>
              <a:buNone/>
              <a:defRPr sz="1400">
                <a:solidFill>
                  <a:srgbClr val="707DA7"/>
                </a:solidFill>
              </a:defRPr>
            </a:lvl7pPr>
            <a:lvl8pPr lvl="7" rtl="0" algn="ctr">
              <a:spcBef>
                <a:spcPts val="0"/>
              </a:spcBef>
              <a:spcAft>
                <a:spcPts val="0"/>
              </a:spcAft>
              <a:buNone/>
              <a:defRPr sz="1400">
                <a:solidFill>
                  <a:srgbClr val="707DA7"/>
                </a:solidFill>
              </a:defRPr>
            </a:lvl8pPr>
            <a:lvl9pPr lvl="8" rtl="0" algn="ctr">
              <a:spcBef>
                <a:spcPts val="0"/>
              </a:spcBef>
              <a:spcAft>
                <a:spcPts val="0"/>
              </a:spcAft>
              <a:buNone/>
              <a:defRPr sz="1400">
                <a:solidFill>
                  <a:srgbClr val="707DA7"/>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sp>
        <p:nvSpPr>
          <p:cNvPr id="20" name="Google Shape;20;p5"/>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dark)">
  <p:cSld name="SECTION_HEADER_1">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6"/>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7"/>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dark)">
  <p:cSld name="TITLE_AND_BODY_2">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8" name="Google Shape;28;p8"/>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title and body">
  <p:cSld name="TITLE_AND_BODY_1">
    <p:spTree>
      <p:nvGrpSpPr>
        <p:cNvPr id="29" name="Shape 29"/>
        <p:cNvGrpSpPr/>
        <p:nvPr/>
      </p:nvGrpSpPr>
      <p:grpSpPr>
        <a:xfrm>
          <a:off x="0" y="0"/>
          <a:ext cx="0" cy="0"/>
          <a:chOff x="0" y="0"/>
          <a:chExt cx="0" cy="0"/>
        </a:xfrm>
      </p:grpSpPr>
      <p:sp>
        <p:nvSpPr>
          <p:cNvPr id="30" name="Google Shape;30;p9"/>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1" name="Google Shape;31;p9"/>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9"/>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title and body 1">
  <p:cSld name="TITLE_AND_BODY_1_1">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10"/>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35" name="Google Shape;35;p10"/>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 name="Google Shape;36;p10"/>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23" Type="http://schemas.openxmlformats.org/officeDocument/2006/relationships/theme" Target="../theme/theme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34075" y="445025"/>
            <a:ext cx="72000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202F66"/>
              </a:buClr>
              <a:buSzPts val="2800"/>
              <a:buFont typeface="Open Sans"/>
              <a:buNone/>
              <a:defRPr b="1" sz="2800">
                <a:solidFill>
                  <a:srgbClr val="202F66"/>
                </a:solidFill>
                <a:latin typeface="Open Sans"/>
                <a:ea typeface="Open Sans"/>
                <a:cs typeface="Open Sans"/>
                <a:sym typeface="Open Sans"/>
              </a:defRPr>
            </a:lvl1pPr>
            <a:lvl2pPr lvl="1">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2pPr>
            <a:lvl3pPr lvl="2">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3pPr>
            <a:lvl4pPr lvl="3">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4pPr>
            <a:lvl5pPr lvl="4">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5pPr>
            <a:lvl6pPr lvl="5">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6pPr>
            <a:lvl7pPr lvl="6">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7pPr>
            <a:lvl8pPr lvl="7">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8pPr>
            <a:lvl9pPr lvl="8">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9pPr>
          </a:lstStyle>
          <a:p/>
        </p:txBody>
      </p:sp>
      <p:sp>
        <p:nvSpPr>
          <p:cNvPr id="7" name="Google Shape;7;p1"/>
          <p:cNvSpPr txBox="1"/>
          <p:nvPr>
            <p:ph idx="1" type="body"/>
          </p:nvPr>
        </p:nvSpPr>
        <p:spPr>
          <a:xfrm>
            <a:off x="934075" y="1152475"/>
            <a:ext cx="72000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1B2B68"/>
              </a:buClr>
              <a:buSzPts val="1800"/>
              <a:buFont typeface="Open Sans"/>
              <a:buChar char="●"/>
              <a:defRPr sz="1800">
                <a:solidFill>
                  <a:srgbClr val="1B2B68"/>
                </a:solidFill>
                <a:latin typeface="Open Sans"/>
                <a:ea typeface="Open Sans"/>
                <a:cs typeface="Open Sans"/>
                <a:sym typeface="Open Sans"/>
              </a:defRPr>
            </a:lvl1pPr>
            <a:lvl2pPr indent="-317500" lvl="1" marL="914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2pPr>
            <a:lvl3pPr indent="-317500" lvl="2" marL="1371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3pPr>
            <a:lvl4pPr indent="-317500" lvl="3" marL="18288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4pPr>
            <a:lvl5pPr indent="-317500" lvl="4" marL="22860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5pPr>
            <a:lvl6pPr indent="-317500" lvl="5" marL="27432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6pPr>
            <a:lvl7pPr indent="-317500" lvl="6" marL="3200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7pPr>
            <a:lvl8pPr indent="-317500" lvl="7" marL="3657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8pPr>
            <a:lvl9pPr indent="-317500" lvl="8" marL="4114800">
              <a:lnSpc>
                <a:spcPct val="115000"/>
              </a:lnSpc>
              <a:spcBef>
                <a:spcPts val="1600"/>
              </a:spcBef>
              <a:spcAft>
                <a:spcPts val="1600"/>
              </a:spcAft>
              <a:buClr>
                <a:srgbClr val="1B2B68"/>
              </a:buClr>
              <a:buSzPts val="1400"/>
              <a:buFont typeface="Open Sans"/>
              <a:buChar char="■"/>
              <a:defRPr>
                <a:solidFill>
                  <a:srgbClr val="1B2B68"/>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hyperlink" Target="https://www.scribbr.fr/rapport-de-stage/introduction-de-votre-rapport-de-stage/" TargetMode="External"/><Relationship Id="rId4" Type="http://schemas.openxmlformats.org/officeDocument/2006/relationships/hyperlink" Target="https://www.scribbr.fr/category/rapport-de-stage/" TargetMode="External"/><Relationship Id="rId5" Type="http://schemas.openxmlformats.org/officeDocument/2006/relationships/hyperlink" Target="https://www.scribbr.fr/relecture-correction/memoire-francais/?cp=.fr-Converting-keywords-FR&amp;ag=correction-memoire&amp;gclid=Cj0KCQjww_f2BRC-ARIsAP3zarF-0b66-m1MJkFA9GNr-X_0Y8XF-6UIBYdATl-AXSwfhe3YLRukQPEaAuiCEALw_wcB" TargetMode="External"/><Relationship Id="rId6" Type="http://schemas.openxmlformats.org/officeDocument/2006/relationships/hyperlink" Target="https://www.scribbr.fr/relecture-correction/memoire-francais/?cp=.fr-Converting-keywords-FR&amp;ag=correction-memoire&amp;gclid=Cj0KCQjww_f2BRC-ARIsAP3zarF-0b66-m1MJkFA9GNr-X_0Y8XF-6UIBYdATl-AXSwfhe3YLRukQPEaAuiCEALw_wcB"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hyperlink" Target="https://www.scribbr.fr/relecture-correction/" TargetMode="External"/><Relationship Id="rId4" Type="http://schemas.openxmlformats.org/officeDocument/2006/relationships/hyperlink" Target="https://www.scribbr.fr/logiciel-anti-plagiat/" TargetMode="External"/><Relationship Id="rId5" Type="http://schemas.openxmlformats.org/officeDocument/2006/relationships/hyperlink" Target="https://www.scribbr.fr/generateur-apa/" TargetMode="External"/><Relationship Id="rId6" Type="http://schemas.openxmlformats.org/officeDocument/2006/relationships/hyperlink" Target="https://www.scribbr.fr/ressources/" TargetMode="External"/><Relationship Id="rId7" Type="http://schemas.openxmlformats.org/officeDocument/2006/relationships/hyperlink" Target="https://www.scribbr.fr/ressource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hyperlink" Target="https://www.scribbr.fr/rapport-de-stage/introduction-de-votre-rapport-de-stag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2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L’introduction du rapport de stage</a:t>
            </a:r>
            <a:endParaRPr/>
          </a:p>
        </p:txBody>
      </p:sp>
      <p:sp>
        <p:nvSpPr>
          <p:cNvPr id="73" name="Google Shape;73;p23"/>
          <p:cNvSpPr txBox="1"/>
          <p:nvPr>
            <p:ph idx="1" type="subTitle"/>
          </p:nvPr>
        </p:nvSpPr>
        <p:spPr>
          <a:xfrm>
            <a:off x="972000" y="3009950"/>
            <a:ext cx="7200000" cy="105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Comment la réussir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32"/>
          <p:cNvSpPr txBox="1"/>
          <p:nvPr>
            <p:ph type="title"/>
          </p:nvPr>
        </p:nvSpPr>
        <p:spPr>
          <a:xfrm>
            <a:off x="934075" y="350650"/>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2. Présentation du stage</a:t>
            </a:r>
            <a:endParaRPr/>
          </a:p>
        </p:txBody>
      </p:sp>
      <p:sp>
        <p:nvSpPr>
          <p:cNvPr id="129" name="Google Shape;129;p32"/>
          <p:cNvSpPr txBox="1"/>
          <p:nvPr>
            <p:ph idx="1" type="body"/>
          </p:nvPr>
        </p:nvSpPr>
        <p:spPr>
          <a:xfrm>
            <a:off x="860650" y="1065700"/>
            <a:ext cx="7273500" cy="19011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a:t>Expliquer : </a:t>
            </a:r>
            <a:endParaRPr/>
          </a:p>
          <a:p>
            <a:pPr indent="-342900" lvl="0" marL="457200" rtl="0" algn="l">
              <a:lnSpc>
                <a:spcPct val="150000"/>
              </a:lnSpc>
              <a:spcBef>
                <a:spcPts val="1600"/>
              </a:spcBef>
              <a:spcAft>
                <a:spcPts val="0"/>
              </a:spcAft>
              <a:buSzPts val="1800"/>
              <a:buAutoNum type="arabicPeriod"/>
            </a:pPr>
            <a:r>
              <a:rPr lang="en-GB"/>
              <a:t>Comment l’avez-vous trouvé ?</a:t>
            </a:r>
            <a:endParaRPr/>
          </a:p>
          <a:p>
            <a:pPr indent="-342900" lvl="0" marL="457200" rtl="0" algn="l">
              <a:lnSpc>
                <a:spcPct val="150000"/>
              </a:lnSpc>
              <a:spcBef>
                <a:spcPts val="0"/>
              </a:spcBef>
              <a:spcAft>
                <a:spcPts val="0"/>
              </a:spcAft>
              <a:buSzPts val="1800"/>
              <a:buAutoNum type="arabicPeriod"/>
            </a:pPr>
            <a:r>
              <a:rPr lang="en-GB"/>
              <a:t>Pourquoi ce stage ?</a:t>
            </a:r>
            <a:endParaRPr/>
          </a:p>
          <a:p>
            <a:pPr indent="-342900" lvl="0" marL="457200" rtl="0" algn="l">
              <a:lnSpc>
                <a:spcPct val="150000"/>
              </a:lnSpc>
              <a:spcBef>
                <a:spcPts val="0"/>
              </a:spcBef>
              <a:spcAft>
                <a:spcPts val="0"/>
              </a:spcAft>
              <a:buSzPts val="1800"/>
              <a:buAutoNum type="arabicPeriod"/>
            </a:pPr>
            <a:r>
              <a:rPr lang="en-GB"/>
              <a:t>Qu’est-ce qu’il vous a apporté ?</a:t>
            </a:r>
            <a:endParaRPr/>
          </a:p>
          <a:p>
            <a:pPr indent="0" lvl="0" marL="0" rtl="0" algn="l">
              <a:spcBef>
                <a:spcPts val="1600"/>
              </a:spcBef>
              <a:spcAft>
                <a:spcPts val="1600"/>
              </a:spcAft>
              <a:buNone/>
            </a:pPr>
            <a:r>
              <a:t/>
            </a:r>
            <a:endParaRPr/>
          </a:p>
        </p:txBody>
      </p:sp>
      <p:sp>
        <p:nvSpPr>
          <p:cNvPr id="130" name="Google Shape;130;p32"/>
          <p:cNvSpPr txBox="1"/>
          <p:nvPr/>
        </p:nvSpPr>
        <p:spPr>
          <a:xfrm>
            <a:off x="560550" y="3123850"/>
            <a:ext cx="8022900" cy="19011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1500">
                <a:solidFill>
                  <a:srgbClr val="0D405F"/>
                </a:solidFill>
                <a:highlight>
                  <a:srgbClr val="F3F3F3"/>
                </a:highlight>
                <a:latin typeface="Open Sans"/>
                <a:ea typeface="Open Sans"/>
                <a:cs typeface="Open Sans"/>
                <a:sym typeface="Open Sans"/>
              </a:rPr>
              <a:t>Du 29 janvier 2017 au 29 juillet 2017 (6 mois), j’ai effectué un stage au sein de l’entreprise Spirula dans le département marketing. Obtenu en </a:t>
            </a:r>
            <a:r>
              <a:rPr lang="en-GB" sz="1500">
                <a:solidFill>
                  <a:srgbClr val="0D405F"/>
                </a:solidFill>
                <a:highlight>
                  <a:srgbClr val="F3F3F3"/>
                </a:highlight>
                <a:latin typeface="Open Sans"/>
                <a:ea typeface="Open Sans"/>
                <a:cs typeface="Open Sans"/>
                <a:sym typeface="Open Sans"/>
              </a:rPr>
              <a:t>répondant</a:t>
            </a:r>
            <a:r>
              <a:rPr lang="en-GB" sz="1500">
                <a:solidFill>
                  <a:srgbClr val="0D405F"/>
                </a:solidFill>
                <a:highlight>
                  <a:srgbClr val="F3F3F3"/>
                </a:highlight>
                <a:latin typeface="Open Sans"/>
                <a:ea typeface="Open Sans"/>
                <a:cs typeface="Open Sans"/>
                <a:sym typeface="Open Sans"/>
              </a:rPr>
              <a:t> à une offre en ligne, je voulais en apprendre plus sur les stratégies internationales qui permettent à l’entreprise de conquérir le marché américain. Un vrai plus pour mon projet professionnel. </a:t>
            </a:r>
            <a:endParaRPr sz="1700">
              <a:highlight>
                <a:srgbClr val="F3F3F3"/>
              </a:highlight>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3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3. Présentation de l’entreprise </a:t>
            </a:r>
            <a:endParaRPr/>
          </a:p>
        </p:txBody>
      </p:sp>
      <p:sp>
        <p:nvSpPr>
          <p:cNvPr id="136" name="Google Shape;136;p33"/>
          <p:cNvSpPr txBox="1"/>
          <p:nvPr>
            <p:ph idx="1" type="body"/>
          </p:nvPr>
        </p:nvSpPr>
        <p:spPr>
          <a:xfrm>
            <a:off x="934075" y="1152475"/>
            <a:ext cx="7200000" cy="1967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Présenter : </a:t>
            </a:r>
            <a:endParaRPr/>
          </a:p>
          <a:p>
            <a:pPr indent="-342900" lvl="0" marL="457200" rtl="0" algn="l">
              <a:lnSpc>
                <a:spcPct val="115000"/>
              </a:lnSpc>
              <a:spcBef>
                <a:spcPts val="1600"/>
              </a:spcBef>
              <a:spcAft>
                <a:spcPts val="0"/>
              </a:spcAft>
              <a:buClr>
                <a:srgbClr val="6AA84F"/>
              </a:buClr>
              <a:buSzPts val="1800"/>
              <a:buChar char="✓"/>
            </a:pPr>
            <a:r>
              <a:rPr lang="en-GB"/>
              <a:t>l’identité de l’entreprise ;</a:t>
            </a:r>
            <a:endParaRPr/>
          </a:p>
          <a:p>
            <a:pPr indent="-342900" lvl="0" marL="457200" rtl="0" algn="l">
              <a:lnSpc>
                <a:spcPct val="115000"/>
              </a:lnSpc>
              <a:spcBef>
                <a:spcPts val="1600"/>
              </a:spcBef>
              <a:spcAft>
                <a:spcPts val="0"/>
              </a:spcAft>
              <a:buClr>
                <a:srgbClr val="6AA84F"/>
              </a:buClr>
              <a:buSzPts val="1800"/>
              <a:buChar char="✓"/>
            </a:pPr>
            <a:r>
              <a:rPr lang="en-GB"/>
              <a:t>s</a:t>
            </a:r>
            <a:r>
              <a:rPr lang="en-GB"/>
              <a:t>on secteur d’activité ;</a:t>
            </a:r>
            <a:endParaRPr/>
          </a:p>
          <a:p>
            <a:pPr indent="-342900" lvl="0" marL="457200" rtl="0" algn="l">
              <a:lnSpc>
                <a:spcPct val="115000"/>
              </a:lnSpc>
              <a:spcBef>
                <a:spcPts val="1600"/>
              </a:spcBef>
              <a:spcAft>
                <a:spcPts val="1600"/>
              </a:spcAft>
              <a:buClr>
                <a:srgbClr val="6AA84F"/>
              </a:buClr>
              <a:buSzPts val="1800"/>
              <a:buChar char="✓"/>
            </a:pPr>
            <a:r>
              <a:rPr lang="en-GB"/>
              <a:t>votre superviseur de stage. </a:t>
            </a:r>
            <a:endParaRPr/>
          </a:p>
        </p:txBody>
      </p:sp>
      <p:sp>
        <p:nvSpPr>
          <p:cNvPr id="137" name="Google Shape;137;p33"/>
          <p:cNvSpPr txBox="1"/>
          <p:nvPr/>
        </p:nvSpPr>
        <p:spPr>
          <a:xfrm>
            <a:off x="590700" y="3332775"/>
            <a:ext cx="7962600" cy="15501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1500">
                <a:solidFill>
                  <a:srgbClr val="0D405F"/>
                </a:solidFill>
                <a:highlight>
                  <a:srgbClr val="F3F3F3"/>
                </a:highlight>
                <a:latin typeface="Open Sans"/>
                <a:ea typeface="Open Sans"/>
                <a:cs typeface="Open Sans"/>
                <a:sym typeface="Open Sans"/>
              </a:rPr>
              <a:t>L’entreprise Spirula se situe dans le quartier des affaires de Londres. </a:t>
            </a:r>
            <a:r>
              <a:rPr lang="en-GB" sz="1500">
                <a:solidFill>
                  <a:srgbClr val="0D405F"/>
                </a:solidFill>
                <a:highlight>
                  <a:srgbClr val="F3F3F3"/>
                </a:highlight>
                <a:latin typeface="Open Sans"/>
                <a:ea typeface="Open Sans"/>
                <a:cs typeface="Open Sans"/>
                <a:sym typeface="Open Sans"/>
              </a:rPr>
              <a:t>Créée</a:t>
            </a:r>
            <a:r>
              <a:rPr lang="en-GB" sz="1500">
                <a:solidFill>
                  <a:srgbClr val="0D405F"/>
                </a:solidFill>
                <a:highlight>
                  <a:srgbClr val="F3F3F3"/>
                </a:highlight>
                <a:latin typeface="Open Sans"/>
                <a:ea typeface="Open Sans"/>
                <a:cs typeface="Open Sans"/>
                <a:sym typeface="Open Sans"/>
              </a:rPr>
              <a:t> en 2015, elle est spécialisée dans les produits fabriqués à partir de spiruline dans le secteur de l’agroalimentaire. Mon maître de stage était Michel Laker, co-fondateur de l’entreprise et responsable du </a:t>
            </a:r>
            <a:r>
              <a:rPr lang="en-GB" sz="1500">
                <a:solidFill>
                  <a:srgbClr val="0D405F"/>
                </a:solidFill>
                <a:highlight>
                  <a:srgbClr val="F3F3F3"/>
                </a:highlight>
                <a:latin typeface="Open Sans"/>
                <a:ea typeface="Open Sans"/>
                <a:cs typeface="Open Sans"/>
                <a:sym typeface="Open Sans"/>
              </a:rPr>
              <a:t>département</a:t>
            </a:r>
            <a:r>
              <a:rPr lang="en-GB" sz="1500">
                <a:solidFill>
                  <a:srgbClr val="0D405F"/>
                </a:solidFill>
                <a:highlight>
                  <a:srgbClr val="F3F3F3"/>
                </a:highlight>
                <a:latin typeface="Open Sans"/>
                <a:ea typeface="Open Sans"/>
                <a:cs typeface="Open Sans"/>
                <a:sym typeface="Open Sans"/>
              </a:rPr>
              <a:t> marketing.</a:t>
            </a:r>
            <a:endParaRPr sz="1700">
              <a:highlight>
                <a:srgbClr val="F3F3F3"/>
              </a:highlight>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3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4. Les missions du stage</a:t>
            </a:r>
            <a:endParaRPr/>
          </a:p>
        </p:txBody>
      </p:sp>
      <p:sp>
        <p:nvSpPr>
          <p:cNvPr id="143" name="Google Shape;143;p34"/>
          <p:cNvSpPr txBox="1"/>
          <p:nvPr>
            <p:ph idx="1" type="body"/>
          </p:nvPr>
        </p:nvSpPr>
        <p:spPr>
          <a:xfrm>
            <a:off x="934075" y="1152475"/>
            <a:ext cx="6750000" cy="14193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1600"/>
              </a:spcAft>
              <a:buClr>
                <a:srgbClr val="6AA84F"/>
              </a:buClr>
              <a:buSzPts val="1800"/>
              <a:buChar char="✓"/>
            </a:pPr>
            <a:r>
              <a:rPr lang="en-GB"/>
              <a:t>Présenter les principales missions qui vous ont été confiées de </a:t>
            </a:r>
            <a:r>
              <a:rPr lang="en-GB"/>
              <a:t>manière</a:t>
            </a:r>
            <a:r>
              <a:rPr lang="en-GB"/>
              <a:t> </a:t>
            </a:r>
            <a:r>
              <a:rPr lang="en-GB"/>
              <a:t>générale</a:t>
            </a:r>
            <a:r>
              <a:rPr lang="en-GB"/>
              <a:t>. </a:t>
            </a:r>
            <a:endParaRPr/>
          </a:p>
        </p:txBody>
      </p:sp>
      <p:sp>
        <p:nvSpPr>
          <p:cNvPr id="144" name="Google Shape;144;p34"/>
          <p:cNvSpPr txBox="1"/>
          <p:nvPr/>
        </p:nvSpPr>
        <p:spPr>
          <a:xfrm>
            <a:off x="759300" y="2656050"/>
            <a:ext cx="7625400" cy="18033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1500">
                <a:solidFill>
                  <a:srgbClr val="0D405F"/>
                </a:solidFill>
                <a:highlight>
                  <a:srgbClr val="F3F3F3"/>
                </a:highlight>
                <a:latin typeface="Open Sans"/>
                <a:ea typeface="Open Sans"/>
                <a:cs typeface="Open Sans"/>
                <a:sym typeface="Open Sans"/>
              </a:rPr>
              <a:t>Mon stage au département marketing a consisté en l’élaboration de stratégies d’implantation sur le marché américain, l’analyse de données, la réalisation d’études de marché et de la prospection. Plus largement, lors de mon stage, j’ai eu l’opportunité d’appréhender le monde des affaires à Londres.</a:t>
            </a:r>
            <a:endParaRPr>
              <a:highlight>
                <a:srgbClr val="F3F3F3"/>
              </a:highlight>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3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5. La problématique (facultative) </a:t>
            </a:r>
            <a:endParaRPr/>
          </a:p>
        </p:txBody>
      </p:sp>
      <p:sp>
        <p:nvSpPr>
          <p:cNvPr id="150" name="Google Shape;150;p35"/>
          <p:cNvSpPr txBox="1"/>
          <p:nvPr>
            <p:ph idx="1" type="body"/>
          </p:nvPr>
        </p:nvSpPr>
        <p:spPr>
          <a:xfrm>
            <a:off x="934075" y="1381075"/>
            <a:ext cx="7200000" cy="96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1600"/>
              </a:spcAft>
              <a:buClr>
                <a:srgbClr val="6AA84F"/>
              </a:buClr>
              <a:buSzPts val="1800"/>
              <a:buChar char="✓"/>
            </a:pPr>
            <a:r>
              <a:rPr lang="en-GB"/>
              <a:t>Énoncer la problématique à laquelle le développement devra répondre. </a:t>
            </a:r>
            <a:endParaRPr/>
          </a:p>
        </p:txBody>
      </p:sp>
      <p:sp>
        <p:nvSpPr>
          <p:cNvPr id="151" name="Google Shape;151;p35"/>
          <p:cNvSpPr txBox="1"/>
          <p:nvPr/>
        </p:nvSpPr>
        <p:spPr>
          <a:xfrm>
            <a:off x="821975" y="2571750"/>
            <a:ext cx="7937400" cy="1745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1500">
                <a:solidFill>
                  <a:srgbClr val="0D405F"/>
                </a:solidFill>
                <a:highlight>
                  <a:srgbClr val="F3F3F3"/>
                </a:highlight>
                <a:latin typeface="Open Sans"/>
                <a:ea typeface="Open Sans"/>
                <a:cs typeface="Open Sans"/>
                <a:sym typeface="Open Sans"/>
              </a:rPr>
              <a:t>Ce stage m’a permis de percevoir comment une entreprise se développe </a:t>
            </a:r>
            <a:r>
              <a:rPr lang="en-GB" sz="1500">
                <a:solidFill>
                  <a:srgbClr val="0D405F"/>
                </a:solidFill>
                <a:highlight>
                  <a:srgbClr val="F3F3F3"/>
                </a:highlight>
                <a:latin typeface="Open Sans"/>
                <a:ea typeface="Open Sans"/>
                <a:cs typeface="Open Sans"/>
                <a:sym typeface="Open Sans"/>
              </a:rPr>
              <a:t>dans le secteur de l’agroalimentaire et </a:t>
            </a:r>
            <a:r>
              <a:rPr lang="en-GB" sz="1500">
                <a:solidFill>
                  <a:srgbClr val="0D405F"/>
                </a:solidFill>
                <a:highlight>
                  <a:srgbClr val="F3F3F3"/>
                </a:highlight>
                <a:latin typeface="Open Sans"/>
                <a:ea typeface="Open Sans"/>
                <a:cs typeface="Open Sans"/>
                <a:sym typeface="Open Sans"/>
              </a:rPr>
              <a:t>en contexte international, ses défis et son évolution au cours du temps. Ce rapport de stage s’articule ainsi au prisme de la problématique de </a:t>
            </a:r>
            <a:r>
              <a:rPr lang="en-GB" sz="1500">
                <a:solidFill>
                  <a:srgbClr val="0D405F"/>
                </a:solidFill>
                <a:highlight>
                  <a:srgbClr val="FFF2CC"/>
                </a:highlight>
                <a:latin typeface="Open Sans"/>
                <a:ea typeface="Open Sans"/>
                <a:cs typeface="Open Sans"/>
                <a:sym typeface="Open Sans"/>
              </a:rPr>
              <a:t>l’internationalisation d’une entreprise vers le marché américain face à une </a:t>
            </a:r>
            <a:r>
              <a:rPr lang="en-GB" sz="1500">
                <a:solidFill>
                  <a:srgbClr val="0D405F"/>
                </a:solidFill>
                <a:highlight>
                  <a:srgbClr val="FFF2CC"/>
                </a:highlight>
                <a:latin typeface="Open Sans"/>
                <a:ea typeface="Open Sans"/>
                <a:cs typeface="Open Sans"/>
                <a:sym typeface="Open Sans"/>
              </a:rPr>
              <a:t>féroce</a:t>
            </a:r>
            <a:r>
              <a:rPr lang="en-GB" sz="1500">
                <a:solidFill>
                  <a:srgbClr val="0D405F"/>
                </a:solidFill>
                <a:highlight>
                  <a:srgbClr val="FFF2CC"/>
                </a:highlight>
                <a:latin typeface="Open Sans"/>
                <a:ea typeface="Open Sans"/>
                <a:cs typeface="Open Sans"/>
                <a:sym typeface="Open Sans"/>
              </a:rPr>
              <a:t> concurrence.</a:t>
            </a:r>
            <a:endParaRPr sz="1700">
              <a:highlight>
                <a:srgbClr val="FFF2CC"/>
              </a:highlight>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3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6. L’annonce du plan </a:t>
            </a:r>
            <a:endParaRPr/>
          </a:p>
        </p:txBody>
      </p:sp>
      <p:sp>
        <p:nvSpPr>
          <p:cNvPr id="157" name="Google Shape;157;p36"/>
          <p:cNvSpPr txBox="1"/>
          <p:nvPr>
            <p:ph idx="1" type="body"/>
          </p:nvPr>
        </p:nvSpPr>
        <p:spPr>
          <a:xfrm>
            <a:off x="934075" y="1152475"/>
            <a:ext cx="7200000" cy="6792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1600"/>
              </a:spcAft>
              <a:buClr>
                <a:srgbClr val="6AA84F"/>
              </a:buClr>
              <a:buSzPts val="1800"/>
              <a:buChar char="✓"/>
            </a:pPr>
            <a:r>
              <a:rPr lang="en-GB"/>
              <a:t>Présenter les différentes parties du développement. </a:t>
            </a:r>
            <a:endParaRPr/>
          </a:p>
        </p:txBody>
      </p:sp>
      <p:sp>
        <p:nvSpPr>
          <p:cNvPr id="158" name="Google Shape;158;p36"/>
          <p:cNvSpPr txBox="1"/>
          <p:nvPr/>
        </p:nvSpPr>
        <p:spPr>
          <a:xfrm>
            <a:off x="652800" y="2102075"/>
            <a:ext cx="7838400" cy="2556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1500">
                <a:solidFill>
                  <a:srgbClr val="0D405F"/>
                </a:solidFill>
                <a:highlight>
                  <a:srgbClr val="F3F3F3"/>
                </a:highlight>
                <a:latin typeface="Open Sans"/>
                <a:ea typeface="Open Sans"/>
                <a:cs typeface="Open Sans"/>
                <a:sym typeface="Open Sans"/>
              </a:rPr>
              <a:t>Pour présenter mon </a:t>
            </a:r>
            <a:r>
              <a:rPr lang="en-GB" sz="1500">
                <a:solidFill>
                  <a:srgbClr val="0D405F"/>
                </a:solidFill>
                <a:highlight>
                  <a:srgbClr val="F3F3F3"/>
                </a:highlight>
                <a:latin typeface="Open Sans"/>
                <a:ea typeface="Open Sans"/>
                <a:cs typeface="Open Sans"/>
                <a:sym typeface="Open Sans"/>
              </a:rPr>
              <a:t>expérience</a:t>
            </a:r>
            <a:r>
              <a:rPr lang="en-GB" sz="1500">
                <a:solidFill>
                  <a:srgbClr val="0D405F"/>
                </a:solidFill>
                <a:highlight>
                  <a:srgbClr val="F3F3F3"/>
                </a:highlight>
                <a:latin typeface="Open Sans"/>
                <a:ea typeface="Open Sans"/>
                <a:cs typeface="Open Sans"/>
                <a:sym typeface="Open Sans"/>
              </a:rPr>
              <a:t> de  stage au sein de la société Spirula, il apparaît pertinent de présenter à titre préalable l’environnement économique du stage, à savoir le secteur de l’agroalimentaire (</a:t>
            </a:r>
            <a:r>
              <a:rPr lang="en-GB" sz="1500">
                <a:solidFill>
                  <a:srgbClr val="0D405F"/>
                </a:solidFill>
                <a:highlight>
                  <a:srgbClr val="FFF2CC"/>
                </a:highlight>
                <a:latin typeface="Open Sans"/>
                <a:ea typeface="Open Sans"/>
                <a:cs typeface="Open Sans"/>
                <a:sym typeface="Open Sans"/>
              </a:rPr>
              <a:t>Chapitre I</a:t>
            </a:r>
            <a:r>
              <a:rPr lang="en-GB" sz="1500">
                <a:solidFill>
                  <a:srgbClr val="0D405F"/>
                </a:solidFill>
                <a:highlight>
                  <a:srgbClr val="F3F3F3"/>
                </a:highlight>
                <a:latin typeface="Open Sans"/>
                <a:ea typeface="Open Sans"/>
                <a:cs typeface="Open Sans"/>
                <a:sym typeface="Open Sans"/>
              </a:rPr>
              <a:t>), puis d’envisager le cadre du stage : la culture d’entreprise dans la société Spirula, comme décisive dans la prise de décision (</a:t>
            </a:r>
            <a:r>
              <a:rPr lang="en-GB" sz="1500">
                <a:solidFill>
                  <a:srgbClr val="0D405F"/>
                </a:solidFill>
                <a:highlight>
                  <a:srgbClr val="FFF2CC"/>
                </a:highlight>
                <a:latin typeface="Open Sans"/>
                <a:ea typeface="Open Sans"/>
                <a:cs typeface="Open Sans"/>
                <a:sym typeface="Open Sans"/>
              </a:rPr>
              <a:t>Chapitre II</a:t>
            </a:r>
            <a:r>
              <a:rPr lang="en-GB" sz="1500">
                <a:solidFill>
                  <a:srgbClr val="0D405F"/>
                </a:solidFill>
                <a:highlight>
                  <a:srgbClr val="F3F3F3"/>
                </a:highlight>
                <a:latin typeface="Open Sans"/>
                <a:ea typeface="Open Sans"/>
                <a:cs typeface="Open Sans"/>
                <a:sym typeface="Open Sans"/>
              </a:rPr>
              <a:t>). Enfin, j’aborderai les différentes missions et tâches que j’ai pu effectuer au sein du service marketing, et les nombreux apports que j’ai pu en tirer (</a:t>
            </a:r>
            <a:r>
              <a:rPr lang="en-GB" sz="1500">
                <a:solidFill>
                  <a:srgbClr val="0D405F"/>
                </a:solidFill>
                <a:highlight>
                  <a:srgbClr val="FFF2CC"/>
                </a:highlight>
                <a:latin typeface="Open Sans"/>
                <a:ea typeface="Open Sans"/>
                <a:cs typeface="Open Sans"/>
                <a:sym typeface="Open Sans"/>
              </a:rPr>
              <a:t>Chapitre III)</a:t>
            </a:r>
            <a:r>
              <a:rPr lang="en-GB" sz="1500">
                <a:solidFill>
                  <a:srgbClr val="0D405F"/>
                </a:solidFill>
                <a:highlight>
                  <a:srgbClr val="F3F3F3"/>
                </a:highlight>
                <a:latin typeface="Open Sans"/>
                <a:ea typeface="Open Sans"/>
                <a:cs typeface="Open Sans"/>
                <a:sym typeface="Open Sans"/>
              </a:rPr>
              <a:t>.</a:t>
            </a:r>
            <a:endParaRPr sz="1700">
              <a:highlight>
                <a:srgbClr val="F3F3F3"/>
              </a:highlight>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37"/>
          <p:cNvSpPr txBox="1"/>
          <p:nvPr>
            <p:ph type="ctrTitle"/>
          </p:nvPr>
        </p:nvSpPr>
        <p:spPr>
          <a:xfrm>
            <a:off x="972000" y="1715700"/>
            <a:ext cx="7200000" cy="1712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Ressources recommandées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38"/>
          <p:cNvSpPr txBox="1"/>
          <p:nvPr>
            <p:ph type="title"/>
          </p:nvPr>
        </p:nvSpPr>
        <p:spPr>
          <a:xfrm>
            <a:off x="972000" y="3164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Les ressources de Scribbr</a:t>
            </a:r>
            <a:endParaRPr/>
          </a:p>
        </p:txBody>
      </p:sp>
      <p:sp>
        <p:nvSpPr>
          <p:cNvPr id="169" name="Google Shape;169;p38"/>
          <p:cNvSpPr txBox="1"/>
          <p:nvPr>
            <p:ph idx="1" type="body"/>
          </p:nvPr>
        </p:nvSpPr>
        <p:spPr>
          <a:xfrm>
            <a:off x="756200" y="1249600"/>
            <a:ext cx="7415700" cy="17208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u="sng">
                <a:solidFill>
                  <a:schemeClr val="hlink"/>
                </a:solidFill>
                <a:hlinkClick r:id="rId3"/>
              </a:rPr>
              <a:t>Notre article sur l’introduction du rapport de stage</a:t>
            </a:r>
            <a:r>
              <a:rPr lang="en-GB"/>
              <a:t>.</a:t>
            </a:r>
            <a:endParaRPr/>
          </a:p>
          <a:p>
            <a:pPr indent="-342900" lvl="0" marL="457200" rtl="0" algn="l">
              <a:lnSpc>
                <a:spcPct val="150000"/>
              </a:lnSpc>
              <a:spcBef>
                <a:spcPts val="0"/>
              </a:spcBef>
              <a:spcAft>
                <a:spcPts val="0"/>
              </a:spcAft>
              <a:buSzPts val="1800"/>
              <a:buChar char="●"/>
            </a:pPr>
            <a:r>
              <a:rPr lang="en-GB" u="sng">
                <a:solidFill>
                  <a:schemeClr val="hlink"/>
                </a:solidFill>
                <a:hlinkClick r:id="rId4"/>
              </a:rPr>
              <a:t>Notre article sur le rapport de stage</a:t>
            </a:r>
            <a:r>
              <a:rPr lang="en-GB"/>
              <a:t>.</a:t>
            </a:r>
            <a:endParaRPr/>
          </a:p>
          <a:p>
            <a:pPr indent="-342900" lvl="0" marL="457200" rtl="0" algn="l">
              <a:lnSpc>
                <a:spcPct val="150000"/>
              </a:lnSpc>
              <a:spcBef>
                <a:spcPts val="0"/>
              </a:spcBef>
              <a:spcAft>
                <a:spcPts val="0"/>
              </a:spcAft>
              <a:buSzPts val="1800"/>
              <a:buChar char="●"/>
            </a:pPr>
            <a:r>
              <a:rPr lang="en-GB"/>
              <a:t>Notre service de </a:t>
            </a:r>
            <a:r>
              <a:rPr lang="en-GB" u="sng">
                <a:solidFill>
                  <a:schemeClr val="hlink"/>
                </a:solidFill>
                <a:hlinkClick r:id="rId5"/>
              </a:rPr>
              <a:t>correction</a:t>
            </a:r>
            <a:r>
              <a:rPr lang="en-GB"/>
              <a:t> et </a:t>
            </a:r>
            <a:r>
              <a:rPr lang="en-GB" u="sng">
                <a:solidFill>
                  <a:schemeClr val="hlink"/>
                </a:solidFill>
                <a:hlinkClick r:id="rId6"/>
              </a:rPr>
              <a:t>relecture</a:t>
            </a:r>
            <a:r>
              <a:rPr lang="en-GB"/>
              <a:t> pour votre rapport de stage. </a:t>
            </a:r>
            <a:endParaRPr/>
          </a:p>
          <a:p>
            <a:pPr indent="0" lvl="0" marL="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3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Salut</a:t>
            </a:r>
            <a:r>
              <a:rPr lang="en-GB"/>
              <a:t>, nous c’est Scribbr </a:t>
            </a:r>
            <a:r>
              <a:rPr lang="en-GB"/>
              <a:t>👋</a:t>
            </a:r>
            <a:endParaRPr/>
          </a:p>
        </p:txBody>
      </p:sp>
      <p:sp>
        <p:nvSpPr>
          <p:cNvPr id="175" name="Google Shape;175;p39"/>
          <p:cNvSpPr txBox="1"/>
          <p:nvPr>
            <p:ph idx="1" type="body"/>
          </p:nvPr>
        </p:nvSpPr>
        <p:spPr>
          <a:xfrm>
            <a:off x="934075" y="1368550"/>
            <a:ext cx="7200000" cy="320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solidFill>
                  <a:srgbClr val="15204F"/>
                </a:solidFill>
                <a:latin typeface="Arial"/>
                <a:ea typeface="Arial"/>
                <a:cs typeface="Arial"/>
                <a:sym typeface="Arial"/>
              </a:rPr>
              <a:t>Nous sommes une équipe de 60 personnes à Amsterdam, et nous travaillons en partenariat avec plus de 500 correcteurs indépendants à travers le monde pour aider les étudiants à obtenir leur diplôme et à devenir de meilleurs écrivains universitaires.</a:t>
            </a:r>
            <a:endParaRPr sz="1400">
              <a:solidFill>
                <a:srgbClr val="15204F"/>
              </a:solidFill>
              <a:latin typeface="Arial"/>
              <a:ea typeface="Arial"/>
              <a:cs typeface="Arial"/>
              <a:sym typeface="Arial"/>
            </a:endParaRPr>
          </a:p>
          <a:p>
            <a:pPr indent="0" lvl="0" marL="0" rtl="0" algn="l">
              <a:spcBef>
                <a:spcPts val="0"/>
              </a:spcBef>
              <a:spcAft>
                <a:spcPts val="0"/>
              </a:spcAft>
              <a:buNone/>
            </a:pPr>
            <a:r>
              <a:t/>
            </a:r>
            <a:endParaRPr sz="1400">
              <a:solidFill>
                <a:srgbClr val="15204F"/>
              </a:solidFill>
              <a:latin typeface="Arial"/>
              <a:ea typeface="Arial"/>
              <a:cs typeface="Arial"/>
              <a:sym typeface="Arial"/>
            </a:endParaRPr>
          </a:p>
          <a:p>
            <a:pPr indent="0" lvl="0" marL="0" rtl="0" algn="l">
              <a:spcBef>
                <a:spcPts val="0"/>
              </a:spcBef>
              <a:spcAft>
                <a:spcPts val="0"/>
              </a:spcAft>
              <a:buNone/>
            </a:pPr>
            <a:r>
              <a:rPr lang="en-GB" sz="1400">
                <a:solidFill>
                  <a:srgbClr val="15204F"/>
                </a:solidFill>
                <a:latin typeface="Arial"/>
                <a:ea typeface="Arial"/>
                <a:cs typeface="Arial"/>
                <a:sym typeface="Arial"/>
              </a:rPr>
              <a:t>Chaque jour, nous travaillons dur sur notre </a:t>
            </a:r>
            <a:r>
              <a:rPr lang="en-GB" sz="1400" u="sng">
                <a:solidFill>
                  <a:schemeClr val="hlink"/>
                </a:solidFill>
                <a:latin typeface="Arial"/>
                <a:ea typeface="Arial"/>
                <a:cs typeface="Arial"/>
                <a:sym typeface="Arial"/>
                <a:hlinkClick r:id="rId3"/>
              </a:rPr>
              <a:t>service de relecture et correction</a:t>
            </a:r>
            <a:r>
              <a:rPr lang="en-GB" sz="1400">
                <a:solidFill>
                  <a:srgbClr val="15204F"/>
                </a:solidFill>
                <a:latin typeface="Arial"/>
                <a:ea typeface="Arial"/>
                <a:cs typeface="Arial"/>
                <a:sym typeface="Arial"/>
              </a:rPr>
              <a:t>, </a:t>
            </a:r>
            <a:r>
              <a:rPr lang="en-GB" sz="1400" u="sng">
                <a:solidFill>
                  <a:schemeClr val="hlink"/>
                </a:solidFill>
                <a:latin typeface="Arial"/>
                <a:ea typeface="Arial"/>
                <a:cs typeface="Arial"/>
                <a:sym typeface="Arial"/>
                <a:hlinkClick r:id="rId4"/>
              </a:rPr>
              <a:t>logiciel anti-plagiat,</a:t>
            </a:r>
            <a:r>
              <a:rPr lang="en-GB" sz="1400">
                <a:solidFill>
                  <a:srgbClr val="15204F"/>
                </a:solidFill>
                <a:latin typeface="Arial"/>
                <a:ea typeface="Arial"/>
                <a:cs typeface="Arial"/>
                <a:sym typeface="Arial"/>
              </a:rPr>
              <a:t> </a:t>
            </a:r>
            <a:r>
              <a:rPr lang="en-GB" sz="1400" u="sng">
                <a:solidFill>
                  <a:schemeClr val="hlink"/>
                </a:solidFill>
                <a:latin typeface="Arial"/>
                <a:ea typeface="Arial"/>
                <a:cs typeface="Arial"/>
                <a:sym typeface="Arial"/>
                <a:hlinkClick r:id="rId5"/>
              </a:rPr>
              <a:t>générateur de sources APA</a:t>
            </a:r>
            <a:r>
              <a:rPr lang="en-GB" sz="1400">
                <a:solidFill>
                  <a:srgbClr val="15204F"/>
                </a:solidFill>
                <a:latin typeface="Arial"/>
                <a:ea typeface="Arial"/>
                <a:cs typeface="Arial"/>
                <a:sym typeface="Arial"/>
              </a:rPr>
              <a:t> et nos </a:t>
            </a:r>
            <a:r>
              <a:rPr lang="en-GB" sz="1400" u="sng">
                <a:solidFill>
                  <a:schemeClr val="hlink"/>
                </a:solidFill>
                <a:latin typeface="Arial"/>
                <a:ea typeface="Arial"/>
                <a:cs typeface="Arial"/>
                <a:sym typeface="Arial"/>
                <a:hlinkClick r:id="rId6"/>
              </a:rPr>
              <a:t>ressources</a:t>
            </a:r>
            <a:r>
              <a:rPr lang="en-GB" sz="1400" u="sng">
                <a:solidFill>
                  <a:schemeClr val="hlink"/>
                </a:solidFill>
                <a:latin typeface="Arial"/>
                <a:ea typeface="Arial"/>
                <a:cs typeface="Arial"/>
                <a:sym typeface="Arial"/>
                <a:hlinkClick r:id="rId7"/>
              </a:rPr>
              <a:t> universitaires.</a:t>
            </a:r>
            <a:endParaRPr sz="1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40"/>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Comment utiliser cette présentation ?</a:t>
            </a:r>
            <a:endParaRPr/>
          </a:p>
        </p:txBody>
      </p:sp>
      <p:sp>
        <p:nvSpPr>
          <p:cNvPr id="181" name="Google Shape;181;p40"/>
          <p:cNvSpPr txBox="1"/>
          <p:nvPr>
            <p:ph idx="1" type="body"/>
          </p:nvPr>
        </p:nvSpPr>
        <p:spPr>
          <a:xfrm>
            <a:off x="857875" y="1122875"/>
            <a:ext cx="7647600" cy="338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solidFill>
                  <a:srgbClr val="15204F"/>
                </a:solidFill>
                <a:latin typeface="Arial"/>
                <a:ea typeface="Arial"/>
                <a:cs typeface="Arial"/>
                <a:sym typeface="Arial"/>
              </a:rPr>
              <a:t>Cette présentation peut être librement utilisée pour éduquer les étudiants sur la rédaction du rapport de stage. Vous pouvez :</a:t>
            </a:r>
            <a:endParaRPr sz="1400">
              <a:solidFill>
                <a:srgbClr val="15204F"/>
              </a:solidFill>
              <a:latin typeface="Arial"/>
              <a:ea typeface="Arial"/>
              <a:cs typeface="Arial"/>
              <a:sym typeface="Arial"/>
            </a:endParaRPr>
          </a:p>
          <a:p>
            <a:pPr indent="0" lvl="0" marL="0" rtl="0" algn="l">
              <a:spcBef>
                <a:spcPts val="0"/>
              </a:spcBef>
              <a:spcAft>
                <a:spcPts val="0"/>
              </a:spcAft>
              <a:buNone/>
            </a:pPr>
            <a:r>
              <a:t/>
            </a:r>
            <a:endParaRPr sz="1400">
              <a:solidFill>
                <a:srgbClr val="15204F"/>
              </a:solidFill>
              <a:latin typeface="Arial"/>
              <a:ea typeface="Arial"/>
              <a:cs typeface="Arial"/>
              <a:sym typeface="Arial"/>
            </a:endParaRPr>
          </a:p>
          <a:p>
            <a:pPr indent="-317500" lvl="0" marL="457200" rtl="0" algn="l">
              <a:spcBef>
                <a:spcPts val="0"/>
              </a:spcBef>
              <a:spcAft>
                <a:spcPts val="0"/>
              </a:spcAft>
              <a:buClr>
                <a:schemeClr val="accent2"/>
              </a:buClr>
              <a:buSzPts val="1400"/>
              <a:buChar char="✓"/>
            </a:pPr>
            <a:r>
              <a:rPr lang="en-GB" sz="1400">
                <a:solidFill>
                  <a:schemeClr val="dk2"/>
                </a:solidFill>
                <a:latin typeface="Arial"/>
                <a:ea typeface="Arial"/>
                <a:cs typeface="Arial"/>
                <a:sym typeface="Arial"/>
              </a:rPr>
              <a:t>afficher cette présentation dans un environnement de classe ;</a:t>
            </a:r>
            <a:endParaRPr sz="1400">
              <a:solidFill>
                <a:schemeClr val="dk2"/>
              </a:solidFill>
              <a:latin typeface="Arial"/>
              <a:ea typeface="Arial"/>
              <a:cs typeface="Arial"/>
              <a:sym typeface="Arial"/>
            </a:endParaRPr>
          </a:p>
          <a:p>
            <a:pPr indent="-317500" lvl="0" marL="457200" rtl="0" algn="l">
              <a:spcBef>
                <a:spcPts val="0"/>
              </a:spcBef>
              <a:spcAft>
                <a:spcPts val="0"/>
              </a:spcAft>
              <a:buClr>
                <a:schemeClr val="accent2"/>
              </a:buClr>
              <a:buSzPts val="1400"/>
              <a:buChar char="✓"/>
            </a:pPr>
            <a:r>
              <a:rPr lang="en-GB" sz="1400">
                <a:solidFill>
                  <a:schemeClr val="dk2"/>
                </a:solidFill>
                <a:latin typeface="Arial"/>
                <a:ea typeface="Arial"/>
                <a:cs typeface="Arial"/>
                <a:sym typeface="Arial"/>
              </a:rPr>
              <a:t>modifier ou supprimer des diapositives ;</a:t>
            </a:r>
            <a:endParaRPr sz="1400">
              <a:solidFill>
                <a:schemeClr val="dk2"/>
              </a:solidFill>
              <a:latin typeface="Arial"/>
              <a:ea typeface="Arial"/>
              <a:cs typeface="Arial"/>
              <a:sym typeface="Arial"/>
            </a:endParaRPr>
          </a:p>
          <a:p>
            <a:pPr indent="-317500" lvl="0" marL="457200" rtl="0" algn="l">
              <a:spcBef>
                <a:spcPts val="0"/>
              </a:spcBef>
              <a:spcAft>
                <a:spcPts val="0"/>
              </a:spcAft>
              <a:buClr>
                <a:schemeClr val="accent2"/>
              </a:buClr>
              <a:buSzPts val="1400"/>
              <a:buChar char="✓"/>
            </a:pPr>
            <a:r>
              <a:rPr lang="en-GB" sz="1400">
                <a:solidFill>
                  <a:schemeClr val="dk2"/>
                </a:solidFill>
                <a:latin typeface="Arial"/>
                <a:ea typeface="Arial"/>
                <a:cs typeface="Arial"/>
                <a:sym typeface="Arial"/>
              </a:rPr>
              <a:t>distribuer cette présentation sur papier ou dans des environnements d'étudiants privés (par exemple, Moodle, BlackBoard, Google Classroom, etc.).</a:t>
            </a:r>
            <a:endParaRPr sz="1400">
              <a:solidFill>
                <a:srgbClr val="15204F"/>
              </a:solidFill>
              <a:latin typeface="Arial"/>
              <a:ea typeface="Arial"/>
              <a:cs typeface="Arial"/>
              <a:sym typeface="Arial"/>
            </a:endParaRPr>
          </a:p>
          <a:p>
            <a:pPr indent="0" lvl="0" marL="0" rtl="0" algn="l">
              <a:spcBef>
                <a:spcPts val="0"/>
              </a:spcBef>
              <a:spcAft>
                <a:spcPts val="0"/>
              </a:spcAft>
              <a:buNone/>
            </a:pPr>
            <a:r>
              <a:t/>
            </a:r>
            <a:endParaRPr sz="1400"/>
          </a:p>
          <a:p>
            <a:pPr indent="0" lvl="0" marL="0" rtl="0" algn="l">
              <a:spcBef>
                <a:spcPts val="0"/>
              </a:spcBef>
              <a:spcAft>
                <a:spcPts val="0"/>
              </a:spcAft>
              <a:buNone/>
            </a:pPr>
            <a:r>
              <a:rPr lang="en-GB" sz="1400">
                <a:solidFill>
                  <a:srgbClr val="15204F"/>
                </a:solidFill>
                <a:latin typeface="Arial"/>
                <a:ea typeface="Arial"/>
                <a:cs typeface="Arial"/>
                <a:sym typeface="Arial"/>
              </a:rPr>
              <a:t>Merci de rendre hommage à Scribbr pour la création de cette ressource.</a:t>
            </a:r>
            <a:endParaRPr sz="1400">
              <a:solidFill>
                <a:srgbClr val="15204F"/>
              </a:solidFill>
              <a:latin typeface="Arial"/>
              <a:ea typeface="Arial"/>
              <a:cs typeface="Arial"/>
              <a:sym typeface="Arial"/>
            </a:endParaRPr>
          </a:p>
          <a:p>
            <a:pPr indent="0" lvl="0" marL="0" rtl="0" algn="l">
              <a:spcBef>
                <a:spcPts val="0"/>
              </a:spcBef>
              <a:spcAft>
                <a:spcPts val="0"/>
              </a:spcAft>
              <a:buNone/>
            </a:pPr>
            <a:r>
              <a:t/>
            </a:r>
            <a:endParaRPr sz="1400">
              <a:solidFill>
                <a:srgbClr val="15204F"/>
              </a:solidFill>
              <a:latin typeface="Arial"/>
              <a:ea typeface="Arial"/>
              <a:cs typeface="Arial"/>
              <a:sym typeface="Arial"/>
            </a:endParaRPr>
          </a:p>
          <a:p>
            <a:pPr indent="0" lvl="0" marL="0" rtl="0" algn="l">
              <a:spcBef>
                <a:spcPts val="0"/>
              </a:spcBef>
              <a:spcAft>
                <a:spcPts val="0"/>
              </a:spcAft>
              <a:buNone/>
            </a:pPr>
            <a:r>
              <a:rPr lang="en-GB" sz="1400">
                <a:solidFill>
                  <a:srgbClr val="15204F"/>
                </a:solidFill>
                <a:latin typeface="Arial"/>
                <a:ea typeface="Arial"/>
                <a:cs typeface="Arial"/>
                <a:sym typeface="Arial"/>
              </a:rPr>
              <a:t>Des questions ou des commentaires ? Ajoutez-les en dessous de l’article sur l’introduction du rapport de stage : </a:t>
            </a:r>
            <a:r>
              <a:rPr lang="en-GB" sz="1400" u="sng">
                <a:solidFill>
                  <a:schemeClr val="hlink"/>
                </a:solidFill>
                <a:latin typeface="Arial"/>
                <a:ea typeface="Arial"/>
                <a:cs typeface="Arial"/>
                <a:sym typeface="Arial"/>
                <a:hlinkClick r:id="rId3"/>
              </a:rPr>
              <a:t>https://www.scribbr.fr/rapport-de-stage/introduction-de-votre-rapport-de-stage/</a:t>
            </a:r>
            <a:r>
              <a:rPr lang="en-GB" sz="1400">
                <a:solidFill>
                  <a:srgbClr val="15204F"/>
                </a:solidFill>
                <a:latin typeface="Arial"/>
                <a:ea typeface="Arial"/>
                <a:cs typeface="Arial"/>
                <a:sym typeface="Arial"/>
              </a:rPr>
              <a:t> </a:t>
            </a:r>
            <a:endParaRPr sz="1400" u="sng">
              <a:solidFill>
                <a:srgbClr val="000000"/>
              </a:solidFill>
              <a:highlight>
                <a:srgbClr val="FFFF00"/>
              </a:highlight>
              <a:latin typeface="Arial"/>
              <a:ea typeface="Arial"/>
              <a:cs typeface="Arial"/>
              <a:sym typeface="Arial"/>
            </a:endParaRPr>
          </a:p>
          <a:p>
            <a:pPr indent="0" lvl="0" marL="0" rtl="0" algn="l">
              <a:spcBef>
                <a:spcPts val="0"/>
              </a:spcBef>
              <a:spcAft>
                <a:spcPts val="1600"/>
              </a:spcAft>
              <a:buNone/>
            </a:pPr>
            <a:r>
              <a:t/>
            </a:r>
            <a:endParaRPr sz="14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24"/>
          <p:cNvSpPr txBox="1"/>
          <p:nvPr>
            <p:ph type="title"/>
          </p:nvPr>
        </p:nvSpPr>
        <p:spPr>
          <a:xfrm>
            <a:off x="934075" y="445025"/>
            <a:ext cx="757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L’introduction du rapport de stage</a:t>
            </a:r>
            <a:endParaRPr/>
          </a:p>
        </p:txBody>
      </p:sp>
      <p:sp>
        <p:nvSpPr>
          <p:cNvPr id="79" name="Google Shape;79;p24"/>
          <p:cNvSpPr txBox="1"/>
          <p:nvPr>
            <p:ph idx="1" type="body"/>
          </p:nvPr>
        </p:nvSpPr>
        <p:spPr>
          <a:xfrm>
            <a:off x="3969725" y="1708550"/>
            <a:ext cx="4347900" cy="22971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GB">
                <a:solidFill>
                  <a:srgbClr val="0D405F"/>
                </a:solidFill>
                <a:highlight>
                  <a:srgbClr val="FFFFFF"/>
                </a:highlight>
              </a:rPr>
              <a:t>Elle présente la </a:t>
            </a:r>
            <a:r>
              <a:rPr lang="en-GB">
                <a:solidFill>
                  <a:srgbClr val="0D405F"/>
                </a:solidFill>
                <a:highlight>
                  <a:srgbClr val="FFFFFF"/>
                </a:highlight>
              </a:rPr>
              <a:t>structure</a:t>
            </a:r>
            <a:r>
              <a:rPr lang="en-GB">
                <a:solidFill>
                  <a:srgbClr val="0D405F"/>
                </a:solidFill>
                <a:highlight>
                  <a:srgbClr val="FFFFFF"/>
                </a:highlight>
              </a:rPr>
              <a:t> et le contenu du rapport de stage. C’est la première partie que le lecteur lira, il est donc essentiel de la soigner !</a:t>
            </a:r>
            <a:endParaRPr>
              <a:solidFill>
                <a:srgbClr val="555555"/>
              </a:solidFill>
              <a:highlight>
                <a:srgbClr val="FFFFFF"/>
              </a:highlight>
            </a:endParaRPr>
          </a:p>
        </p:txBody>
      </p:sp>
      <p:pic>
        <p:nvPicPr>
          <p:cNvPr id="80" name="Google Shape;80;p24"/>
          <p:cNvPicPr preferRelativeResize="0"/>
          <p:nvPr/>
        </p:nvPicPr>
        <p:blipFill rotWithShape="1">
          <a:blip r:embed="rId3">
            <a:alphaModFix/>
          </a:blip>
          <a:srcRect b="0" l="3471" r="3462" t="0"/>
          <a:stretch/>
        </p:blipFill>
        <p:spPr>
          <a:xfrm rot="-512674">
            <a:off x="1327338" y="1719450"/>
            <a:ext cx="1939977" cy="2521198"/>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25"/>
          <p:cNvSpPr txBox="1"/>
          <p:nvPr>
            <p:ph type="ctrTitle"/>
          </p:nvPr>
        </p:nvSpPr>
        <p:spPr>
          <a:xfrm>
            <a:off x="972000" y="744575"/>
            <a:ext cx="7293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Informations générales</a:t>
            </a:r>
            <a:endParaRPr/>
          </a:p>
        </p:txBody>
      </p:sp>
      <p:sp>
        <p:nvSpPr>
          <p:cNvPr id="86" name="Google Shape;86;p25"/>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Taille et emplacement de l’introduction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2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Taille et emplacement</a:t>
            </a:r>
            <a:endParaRPr/>
          </a:p>
        </p:txBody>
      </p:sp>
      <p:sp>
        <p:nvSpPr>
          <p:cNvPr id="92" name="Google Shape;92;p26"/>
          <p:cNvSpPr txBox="1"/>
          <p:nvPr>
            <p:ph idx="1" type="body"/>
          </p:nvPr>
        </p:nvSpPr>
        <p:spPr>
          <a:xfrm>
            <a:off x="934075" y="1171300"/>
            <a:ext cx="7522200" cy="3722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6AA84F"/>
              </a:buClr>
              <a:buSzPts val="1800"/>
              <a:buChar char="✓"/>
            </a:pPr>
            <a:r>
              <a:rPr b="1" lang="en-GB"/>
              <a:t>Taille</a:t>
            </a:r>
            <a:r>
              <a:rPr lang="en-GB"/>
              <a:t> : 1 à 2 pages A4 sur Word. </a:t>
            </a:r>
            <a:endParaRPr/>
          </a:p>
          <a:p>
            <a:pPr indent="-342900" lvl="0" marL="457200" rtl="0" algn="l">
              <a:lnSpc>
                <a:spcPct val="100000"/>
              </a:lnSpc>
              <a:spcBef>
                <a:spcPts val="1600"/>
              </a:spcBef>
              <a:spcAft>
                <a:spcPts val="0"/>
              </a:spcAft>
              <a:buClr>
                <a:srgbClr val="6AA84F"/>
              </a:buClr>
              <a:buSzPts val="1800"/>
              <a:buChar char="✓"/>
            </a:pPr>
            <a:r>
              <a:rPr b="1" lang="en-GB"/>
              <a:t>Emplacement</a:t>
            </a:r>
            <a:r>
              <a:rPr lang="en-GB"/>
              <a:t> : </a:t>
            </a:r>
            <a:endParaRPr/>
          </a:p>
          <a:p>
            <a:pPr indent="-342900" lvl="0" marL="1371600" rtl="0" algn="l">
              <a:lnSpc>
                <a:spcPct val="100000"/>
              </a:lnSpc>
              <a:spcBef>
                <a:spcPts val="1600"/>
              </a:spcBef>
              <a:spcAft>
                <a:spcPts val="0"/>
              </a:spcAft>
              <a:buSzPts val="1800"/>
              <a:buChar char="-"/>
            </a:pPr>
            <a:r>
              <a:rPr lang="en-GB"/>
              <a:t>Couverture</a:t>
            </a:r>
            <a:endParaRPr/>
          </a:p>
          <a:p>
            <a:pPr indent="-342900" lvl="0" marL="1371600" rtl="0" algn="l">
              <a:lnSpc>
                <a:spcPct val="100000"/>
              </a:lnSpc>
              <a:spcBef>
                <a:spcPts val="0"/>
              </a:spcBef>
              <a:spcAft>
                <a:spcPts val="0"/>
              </a:spcAft>
              <a:buSzPts val="1800"/>
              <a:buChar char="-"/>
            </a:pPr>
            <a:r>
              <a:rPr lang="en-GB"/>
              <a:t>Page de garde</a:t>
            </a:r>
            <a:endParaRPr/>
          </a:p>
          <a:p>
            <a:pPr indent="-342900" lvl="0" marL="1371600" rtl="0" algn="l">
              <a:lnSpc>
                <a:spcPct val="100000"/>
              </a:lnSpc>
              <a:spcBef>
                <a:spcPts val="0"/>
              </a:spcBef>
              <a:spcAft>
                <a:spcPts val="0"/>
              </a:spcAft>
              <a:buSzPts val="1800"/>
              <a:buChar char="-"/>
            </a:pPr>
            <a:r>
              <a:rPr lang="en-GB"/>
              <a:t>Avant-propos</a:t>
            </a:r>
            <a:endParaRPr/>
          </a:p>
          <a:p>
            <a:pPr indent="-342900" lvl="0" marL="1371600" rtl="0" algn="l">
              <a:lnSpc>
                <a:spcPct val="100000"/>
              </a:lnSpc>
              <a:spcBef>
                <a:spcPts val="0"/>
              </a:spcBef>
              <a:spcAft>
                <a:spcPts val="0"/>
              </a:spcAft>
              <a:buSzPts val="1800"/>
              <a:buChar char="-"/>
            </a:pPr>
            <a:r>
              <a:rPr lang="en-GB"/>
              <a:t>Remerciements</a:t>
            </a:r>
            <a:endParaRPr/>
          </a:p>
          <a:p>
            <a:pPr indent="-342900" lvl="0" marL="1371600" rtl="0" algn="l">
              <a:lnSpc>
                <a:spcPct val="100000"/>
              </a:lnSpc>
              <a:spcBef>
                <a:spcPts val="0"/>
              </a:spcBef>
              <a:spcAft>
                <a:spcPts val="0"/>
              </a:spcAft>
              <a:buSzPts val="1800"/>
              <a:buChar char="-"/>
            </a:pPr>
            <a:r>
              <a:rPr lang="en-GB"/>
              <a:t>Sommaire</a:t>
            </a:r>
            <a:endParaRPr/>
          </a:p>
          <a:p>
            <a:pPr indent="-342900" lvl="0" marL="1371600" rtl="0" algn="l">
              <a:lnSpc>
                <a:spcPct val="100000"/>
              </a:lnSpc>
              <a:spcBef>
                <a:spcPts val="0"/>
              </a:spcBef>
              <a:spcAft>
                <a:spcPts val="0"/>
              </a:spcAft>
              <a:buSzPts val="1800"/>
              <a:buChar char="-"/>
            </a:pPr>
            <a:r>
              <a:rPr lang="en-GB">
                <a:highlight>
                  <a:srgbClr val="FFF2CC"/>
                </a:highlight>
              </a:rPr>
              <a:t>Introduction</a:t>
            </a:r>
            <a:endParaRPr>
              <a:highlight>
                <a:srgbClr val="FFF2CC"/>
              </a:highlight>
            </a:endParaRPr>
          </a:p>
          <a:p>
            <a:pPr indent="-342900" lvl="0" marL="1371600" rtl="0" algn="l">
              <a:lnSpc>
                <a:spcPct val="100000"/>
              </a:lnSpc>
              <a:spcBef>
                <a:spcPts val="0"/>
              </a:spcBef>
              <a:spcAft>
                <a:spcPts val="0"/>
              </a:spcAft>
              <a:buSzPts val="1800"/>
              <a:buChar char="-"/>
            </a:pPr>
            <a:r>
              <a:rPr lang="en-GB"/>
              <a:t>Développement</a:t>
            </a:r>
            <a:endParaRPr/>
          </a:p>
          <a:p>
            <a:pPr indent="-342900" lvl="0" marL="1371600" rtl="0" algn="l">
              <a:lnSpc>
                <a:spcPct val="100000"/>
              </a:lnSpc>
              <a:spcBef>
                <a:spcPts val="0"/>
              </a:spcBef>
              <a:spcAft>
                <a:spcPts val="0"/>
              </a:spcAft>
              <a:buSzPts val="1800"/>
              <a:buChar char="-"/>
            </a:pPr>
            <a:r>
              <a:rPr lang="en-GB"/>
              <a:t>Conclusion</a:t>
            </a:r>
            <a:endParaRPr/>
          </a:p>
          <a:p>
            <a:pPr indent="-342900" lvl="0" marL="1371600" rtl="0" algn="l">
              <a:lnSpc>
                <a:spcPct val="100000"/>
              </a:lnSpc>
              <a:spcBef>
                <a:spcPts val="0"/>
              </a:spcBef>
              <a:spcAft>
                <a:spcPts val="0"/>
              </a:spcAft>
              <a:buSzPts val="1800"/>
              <a:buChar char="-"/>
            </a:pPr>
            <a:r>
              <a:rPr lang="en-GB"/>
              <a:t>Bibliographie</a:t>
            </a:r>
            <a:endParaRPr/>
          </a:p>
          <a:p>
            <a:pPr indent="-342900" lvl="0" marL="1371600" rtl="0" algn="l">
              <a:lnSpc>
                <a:spcPct val="100000"/>
              </a:lnSpc>
              <a:spcBef>
                <a:spcPts val="0"/>
              </a:spcBef>
              <a:spcAft>
                <a:spcPts val="0"/>
              </a:spcAft>
              <a:buSzPts val="1800"/>
              <a:buChar char="-"/>
            </a:pPr>
            <a:r>
              <a:rPr lang="en-GB"/>
              <a:t>Annexes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27"/>
          <p:cNvSpPr txBox="1"/>
          <p:nvPr>
            <p:ph type="ctrTitle"/>
          </p:nvPr>
        </p:nvSpPr>
        <p:spPr>
          <a:xfrm>
            <a:off x="972000"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La structure </a:t>
            </a:r>
            <a:endParaRPr/>
          </a:p>
        </p:txBody>
      </p:sp>
      <p:sp>
        <p:nvSpPr>
          <p:cNvPr id="98" name="Google Shape;98;p27"/>
          <p:cNvSpPr txBox="1"/>
          <p:nvPr>
            <p:ph idx="1" type="subTitle"/>
          </p:nvPr>
        </p:nvSpPr>
        <p:spPr>
          <a:xfrm>
            <a:off x="1037625" y="279717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Les éléments principaux de l’introduction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2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SzPts val="2800"/>
              <a:buAutoNum type="arabicPeriod"/>
            </a:pPr>
            <a:r>
              <a:rPr lang="en-GB"/>
              <a:t>Les parties obligatoires  </a:t>
            </a:r>
            <a:endParaRPr/>
          </a:p>
        </p:txBody>
      </p:sp>
      <p:sp>
        <p:nvSpPr>
          <p:cNvPr id="104" name="Google Shape;104;p28"/>
          <p:cNvSpPr txBox="1"/>
          <p:nvPr>
            <p:ph idx="1" type="body"/>
          </p:nvPr>
        </p:nvSpPr>
        <p:spPr>
          <a:xfrm>
            <a:off x="934075" y="1205250"/>
            <a:ext cx="7200000" cy="35295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1B2B68"/>
              </a:buClr>
              <a:buSzPts val="1800"/>
              <a:buAutoNum type="arabicPeriod"/>
            </a:pPr>
            <a:r>
              <a:rPr lang="en-GB">
                <a:highlight>
                  <a:srgbClr val="FFFFFF"/>
                </a:highlight>
              </a:rPr>
              <a:t>A</a:t>
            </a:r>
            <a:r>
              <a:rPr lang="en-GB">
                <a:solidFill>
                  <a:srgbClr val="1B2B68"/>
                </a:solidFill>
                <a:highlight>
                  <a:srgbClr val="FFFFFF"/>
                </a:highlight>
              </a:rPr>
              <a:t>ccroche ; </a:t>
            </a:r>
            <a:endParaRPr>
              <a:solidFill>
                <a:srgbClr val="1B2B68"/>
              </a:solidFill>
              <a:highlight>
                <a:srgbClr val="FFFFFF"/>
              </a:highlight>
            </a:endParaRPr>
          </a:p>
          <a:p>
            <a:pPr indent="-342900" lvl="0" marL="457200" rtl="0" algn="l">
              <a:lnSpc>
                <a:spcPct val="150000"/>
              </a:lnSpc>
              <a:spcBef>
                <a:spcPts val="0"/>
              </a:spcBef>
              <a:spcAft>
                <a:spcPts val="0"/>
              </a:spcAft>
              <a:buClr>
                <a:srgbClr val="1B2B68"/>
              </a:buClr>
              <a:buSzPts val="1800"/>
              <a:buAutoNum type="arabicPeriod"/>
            </a:pPr>
            <a:r>
              <a:rPr lang="en-GB">
                <a:highlight>
                  <a:srgbClr val="FFFFFF"/>
                </a:highlight>
              </a:rPr>
              <a:t>P</a:t>
            </a:r>
            <a:r>
              <a:rPr lang="en-GB">
                <a:solidFill>
                  <a:srgbClr val="1B2B68"/>
                </a:solidFill>
                <a:highlight>
                  <a:srgbClr val="FFFFFF"/>
                </a:highlight>
              </a:rPr>
              <a:t>résentation du stage ;</a:t>
            </a:r>
            <a:endParaRPr>
              <a:solidFill>
                <a:srgbClr val="1B2B68"/>
              </a:solidFill>
              <a:highlight>
                <a:srgbClr val="FFFFFF"/>
              </a:highlight>
            </a:endParaRPr>
          </a:p>
          <a:p>
            <a:pPr indent="-342900" lvl="0" marL="457200" rtl="0" algn="l">
              <a:lnSpc>
                <a:spcPct val="150000"/>
              </a:lnSpc>
              <a:spcBef>
                <a:spcPts val="0"/>
              </a:spcBef>
              <a:spcAft>
                <a:spcPts val="0"/>
              </a:spcAft>
              <a:buClr>
                <a:srgbClr val="1B2B68"/>
              </a:buClr>
              <a:buSzPts val="1800"/>
              <a:buAutoNum type="arabicPeriod"/>
            </a:pPr>
            <a:r>
              <a:rPr lang="en-GB">
                <a:highlight>
                  <a:srgbClr val="FFFFFF"/>
                </a:highlight>
              </a:rPr>
              <a:t>P</a:t>
            </a:r>
            <a:r>
              <a:rPr lang="en-GB">
                <a:solidFill>
                  <a:srgbClr val="1B2B68"/>
                </a:solidFill>
                <a:highlight>
                  <a:srgbClr val="FFFFFF"/>
                </a:highlight>
              </a:rPr>
              <a:t>résentation rapide de l’entreprise et de son secteur ;</a:t>
            </a:r>
            <a:endParaRPr>
              <a:solidFill>
                <a:srgbClr val="1B2B68"/>
              </a:solidFill>
              <a:highlight>
                <a:srgbClr val="FFFFFF"/>
              </a:highlight>
            </a:endParaRPr>
          </a:p>
          <a:p>
            <a:pPr indent="-342900" lvl="0" marL="457200" rtl="0" algn="l">
              <a:lnSpc>
                <a:spcPct val="150000"/>
              </a:lnSpc>
              <a:spcBef>
                <a:spcPts val="0"/>
              </a:spcBef>
              <a:spcAft>
                <a:spcPts val="0"/>
              </a:spcAft>
              <a:buClr>
                <a:srgbClr val="1B2B68"/>
              </a:buClr>
              <a:buSzPts val="1800"/>
              <a:buAutoNum type="arabicPeriod"/>
            </a:pPr>
            <a:r>
              <a:rPr lang="en-GB">
                <a:highlight>
                  <a:srgbClr val="FFFFFF"/>
                </a:highlight>
              </a:rPr>
              <a:t>C</a:t>
            </a:r>
            <a:r>
              <a:rPr lang="en-GB">
                <a:solidFill>
                  <a:srgbClr val="1B2B68"/>
                </a:solidFill>
                <a:highlight>
                  <a:srgbClr val="FFFFFF"/>
                </a:highlight>
              </a:rPr>
              <a:t>ourt descriptif des missions ;</a:t>
            </a:r>
            <a:endParaRPr>
              <a:solidFill>
                <a:srgbClr val="1B2B68"/>
              </a:solidFill>
              <a:highlight>
                <a:srgbClr val="FFFFFF"/>
              </a:highlight>
            </a:endParaRPr>
          </a:p>
          <a:p>
            <a:pPr indent="-342900" lvl="0" marL="457200" rtl="0" algn="l">
              <a:lnSpc>
                <a:spcPct val="150000"/>
              </a:lnSpc>
              <a:spcBef>
                <a:spcPts val="0"/>
              </a:spcBef>
              <a:spcAft>
                <a:spcPts val="0"/>
              </a:spcAft>
              <a:buClr>
                <a:srgbClr val="1B2B68"/>
              </a:buClr>
              <a:buSzPts val="1800"/>
              <a:buAutoNum type="arabicPeriod"/>
            </a:pPr>
            <a:r>
              <a:rPr lang="en-GB">
                <a:highlight>
                  <a:srgbClr val="FFFFFF"/>
                </a:highlight>
              </a:rPr>
              <a:t>A</a:t>
            </a:r>
            <a:r>
              <a:rPr lang="en-GB">
                <a:solidFill>
                  <a:srgbClr val="1B2B68"/>
                </a:solidFill>
                <a:highlight>
                  <a:srgbClr val="FFFFFF"/>
                </a:highlight>
              </a:rPr>
              <a:t>nnonce du plan du rapport de stage.</a:t>
            </a:r>
            <a:endParaRPr>
              <a:solidFill>
                <a:srgbClr val="1B2B68"/>
              </a:solidFill>
              <a:highlight>
                <a:srgbClr val="FFFFFF"/>
              </a:highlight>
            </a:endParaRPr>
          </a:p>
          <a:p>
            <a:pPr indent="0" lvl="0" marL="0" rtl="0" algn="l">
              <a:lnSpc>
                <a:spcPct val="100000"/>
              </a:lnSpc>
              <a:spcBef>
                <a:spcPts val="12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2. Les parties facultatives </a:t>
            </a:r>
            <a:endParaRPr/>
          </a:p>
        </p:txBody>
      </p:sp>
      <p:sp>
        <p:nvSpPr>
          <p:cNvPr id="110" name="Google Shape;110;p29"/>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AutoNum type="arabicPeriod"/>
            </a:pPr>
            <a:r>
              <a:rPr lang="en-GB">
                <a:highlight>
                  <a:schemeClr val="lt1"/>
                </a:highlight>
              </a:rPr>
              <a:t>Problématique du rapport ;</a:t>
            </a:r>
            <a:endParaRPr>
              <a:highlight>
                <a:srgbClr val="FFFFFF"/>
              </a:highlight>
            </a:endParaRPr>
          </a:p>
          <a:p>
            <a:pPr indent="-342900" lvl="0" marL="457200" rtl="0" algn="l">
              <a:lnSpc>
                <a:spcPct val="150000"/>
              </a:lnSpc>
              <a:spcBef>
                <a:spcPts val="0"/>
              </a:spcBef>
              <a:spcAft>
                <a:spcPts val="0"/>
              </a:spcAft>
              <a:buClr>
                <a:srgbClr val="1B2B68"/>
              </a:buClr>
              <a:buSzPts val="1800"/>
              <a:buAutoNum type="arabicPeriod"/>
            </a:pPr>
            <a:r>
              <a:rPr lang="en-GB">
                <a:highlight>
                  <a:srgbClr val="FFFFFF"/>
                </a:highlight>
              </a:rPr>
              <a:t>P</a:t>
            </a:r>
            <a:r>
              <a:rPr lang="en-GB">
                <a:solidFill>
                  <a:srgbClr val="1B2B68"/>
                </a:solidFill>
                <a:highlight>
                  <a:srgbClr val="FFFFFF"/>
                </a:highlight>
              </a:rPr>
              <a:t>lan de formation ou carrière ; </a:t>
            </a:r>
            <a:endParaRPr>
              <a:solidFill>
                <a:srgbClr val="1B2B68"/>
              </a:solidFill>
              <a:highlight>
                <a:srgbClr val="FFFFFF"/>
              </a:highlight>
            </a:endParaRPr>
          </a:p>
          <a:p>
            <a:pPr indent="-342900" lvl="0" marL="457200" rtl="0" algn="l">
              <a:lnSpc>
                <a:spcPct val="150000"/>
              </a:lnSpc>
              <a:spcBef>
                <a:spcPts val="0"/>
              </a:spcBef>
              <a:spcAft>
                <a:spcPts val="0"/>
              </a:spcAft>
              <a:buClr>
                <a:srgbClr val="1B2B68"/>
              </a:buClr>
              <a:buSzPts val="1800"/>
              <a:buAutoNum type="arabicPeriod"/>
            </a:pPr>
            <a:r>
              <a:rPr lang="en-GB">
                <a:highlight>
                  <a:srgbClr val="FFFFFF"/>
                </a:highlight>
              </a:rPr>
              <a:t>O</a:t>
            </a:r>
            <a:r>
              <a:rPr lang="en-GB">
                <a:solidFill>
                  <a:srgbClr val="1B2B68"/>
                </a:solidFill>
                <a:highlight>
                  <a:srgbClr val="FFFFFF"/>
                </a:highlight>
              </a:rPr>
              <a:t>bjectifs ou attentes vis-à-vis du stage ;</a:t>
            </a:r>
            <a:endParaRPr>
              <a:solidFill>
                <a:srgbClr val="1B2B68"/>
              </a:solidFill>
              <a:highlight>
                <a:srgbClr val="FFFFFF"/>
              </a:highlight>
            </a:endParaRPr>
          </a:p>
          <a:p>
            <a:pPr indent="-342900" lvl="0" marL="457200" rtl="0" algn="l">
              <a:lnSpc>
                <a:spcPct val="150000"/>
              </a:lnSpc>
              <a:spcBef>
                <a:spcPts val="0"/>
              </a:spcBef>
              <a:spcAft>
                <a:spcPts val="0"/>
              </a:spcAft>
              <a:buClr>
                <a:srgbClr val="1B2B68"/>
              </a:buClr>
              <a:buSzPts val="1800"/>
              <a:buAutoNum type="arabicPeriod"/>
            </a:pPr>
            <a:r>
              <a:rPr lang="en-GB">
                <a:highlight>
                  <a:srgbClr val="FFFFFF"/>
                </a:highlight>
              </a:rPr>
              <a:t>R</a:t>
            </a:r>
            <a:r>
              <a:rPr lang="en-GB">
                <a:solidFill>
                  <a:srgbClr val="1B2B68"/>
                </a:solidFill>
                <a:highlight>
                  <a:srgbClr val="FFFFFF"/>
                </a:highlight>
              </a:rPr>
              <a:t>aisons qui ont poussé à choisir </a:t>
            </a:r>
            <a:r>
              <a:rPr lang="en-GB">
                <a:highlight>
                  <a:srgbClr val="FFFFFF"/>
                </a:highlight>
              </a:rPr>
              <a:t>le</a:t>
            </a:r>
            <a:r>
              <a:rPr lang="en-GB">
                <a:solidFill>
                  <a:srgbClr val="1B2B68"/>
                </a:solidFill>
                <a:highlight>
                  <a:srgbClr val="FFFFFF"/>
                </a:highlight>
              </a:rPr>
              <a:t> stage.</a:t>
            </a:r>
            <a:endParaRPr>
              <a:solidFill>
                <a:srgbClr val="1B2B68"/>
              </a:solidFill>
              <a:highlight>
                <a:srgbClr val="FFFFFF"/>
              </a:highlight>
            </a:endParaRPr>
          </a:p>
          <a:p>
            <a:pPr indent="0" lvl="0" marL="0" rtl="0" algn="l">
              <a:spcBef>
                <a:spcPts val="12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30"/>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Le contenu </a:t>
            </a:r>
            <a:endParaRPr/>
          </a:p>
        </p:txBody>
      </p:sp>
      <p:sp>
        <p:nvSpPr>
          <p:cNvPr id="116" name="Google Shape;116;p30"/>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Le contenu d’une introduction de rapport de stage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3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SzPts val="2800"/>
              <a:buAutoNum type="arabicPeriod"/>
            </a:pPr>
            <a:r>
              <a:rPr lang="en-GB"/>
              <a:t>L’accroche</a:t>
            </a:r>
            <a:endParaRPr/>
          </a:p>
        </p:txBody>
      </p:sp>
      <p:sp>
        <p:nvSpPr>
          <p:cNvPr id="122" name="Google Shape;122;p31"/>
          <p:cNvSpPr txBox="1"/>
          <p:nvPr>
            <p:ph idx="1" type="body"/>
          </p:nvPr>
        </p:nvSpPr>
        <p:spPr>
          <a:xfrm>
            <a:off x="934075" y="1152475"/>
            <a:ext cx="7200000" cy="2311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a:t>L’accroche peut </a:t>
            </a:r>
            <a:r>
              <a:rPr lang="en-GB"/>
              <a:t>être</a:t>
            </a:r>
            <a:r>
              <a:rPr lang="en-GB"/>
              <a:t> :</a:t>
            </a:r>
            <a:endParaRPr/>
          </a:p>
          <a:p>
            <a:pPr indent="-342900" lvl="0" marL="457200" rtl="0" algn="l">
              <a:lnSpc>
                <a:spcPct val="100000"/>
              </a:lnSpc>
              <a:spcBef>
                <a:spcPts val="1600"/>
              </a:spcBef>
              <a:spcAft>
                <a:spcPts val="0"/>
              </a:spcAft>
              <a:buClr>
                <a:srgbClr val="6AA84F"/>
              </a:buClr>
              <a:buSzPts val="1800"/>
              <a:buChar char="✓"/>
            </a:pPr>
            <a:r>
              <a:rPr lang="en-GB"/>
              <a:t>u</a:t>
            </a:r>
            <a:r>
              <a:rPr lang="en-GB"/>
              <a:t>ne citation ; </a:t>
            </a:r>
            <a:endParaRPr/>
          </a:p>
          <a:p>
            <a:pPr indent="-342900" lvl="0" marL="457200" rtl="0" algn="l">
              <a:lnSpc>
                <a:spcPct val="100000"/>
              </a:lnSpc>
              <a:spcBef>
                <a:spcPts val="1600"/>
              </a:spcBef>
              <a:spcAft>
                <a:spcPts val="0"/>
              </a:spcAft>
              <a:buClr>
                <a:srgbClr val="6AA84F"/>
              </a:buClr>
              <a:buSzPts val="1800"/>
              <a:buChar char="✓"/>
            </a:pPr>
            <a:r>
              <a:rPr lang="en-GB"/>
              <a:t>une observation ;</a:t>
            </a:r>
            <a:endParaRPr/>
          </a:p>
          <a:p>
            <a:pPr indent="-342900" lvl="0" marL="457200" rtl="0" algn="l">
              <a:lnSpc>
                <a:spcPct val="100000"/>
              </a:lnSpc>
              <a:spcBef>
                <a:spcPts val="1600"/>
              </a:spcBef>
              <a:spcAft>
                <a:spcPts val="0"/>
              </a:spcAft>
              <a:buClr>
                <a:srgbClr val="6AA84F"/>
              </a:buClr>
              <a:buSzPts val="1800"/>
              <a:buChar char="✓"/>
            </a:pPr>
            <a:r>
              <a:rPr lang="en-GB"/>
              <a:t>un événement d'actualité ;</a:t>
            </a:r>
            <a:endParaRPr/>
          </a:p>
          <a:p>
            <a:pPr indent="-342900" lvl="0" marL="457200" rtl="0" algn="l">
              <a:lnSpc>
                <a:spcPct val="100000"/>
              </a:lnSpc>
              <a:spcBef>
                <a:spcPts val="1600"/>
              </a:spcBef>
              <a:spcAft>
                <a:spcPts val="1600"/>
              </a:spcAft>
              <a:buClr>
                <a:srgbClr val="6AA84F"/>
              </a:buClr>
              <a:buSzPts val="1800"/>
              <a:buChar char="✓"/>
            </a:pPr>
            <a:r>
              <a:rPr lang="en-GB"/>
              <a:t> une donnée statistique...</a:t>
            </a:r>
            <a:endParaRPr b="1" sz="1500">
              <a:solidFill>
                <a:srgbClr val="000000"/>
              </a:solidFill>
            </a:endParaRPr>
          </a:p>
        </p:txBody>
      </p:sp>
      <p:sp>
        <p:nvSpPr>
          <p:cNvPr id="123" name="Google Shape;123;p31"/>
          <p:cNvSpPr txBox="1"/>
          <p:nvPr/>
        </p:nvSpPr>
        <p:spPr>
          <a:xfrm>
            <a:off x="519175" y="3750700"/>
            <a:ext cx="8029800" cy="12147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1500">
                <a:solidFill>
                  <a:srgbClr val="0D405F"/>
                </a:solidFill>
                <a:highlight>
                  <a:srgbClr val="F3F3F3"/>
                </a:highlight>
                <a:latin typeface="Open Sans"/>
                <a:ea typeface="Open Sans"/>
                <a:cs typeface="Open Sans"/>
                <a:sym typeface="Open Sans"/>
              </a:rPr>
              <a:t>D'après</a:t>
            </a:r>
            <a:r>
              <a:rPr lang="en-GB" sz="1500">
                <a:solidFill>
                  <a:srgbClr val="0D405F"/>
                </a:solidFill>
                <a:highlight>
                  <a:srgbClr val="F3F3F3"/>
                </a:highlight>
                <a:latin typeface="Open Sans"/>
                <a:ea typeface="Open Sans"/>
                <a:cs typeface="Open Sans"/>
                <a:sym typeface="Open Sans"/>
              </a:rPr>
              <a:t> l’étude d’Opcalia « Conjoncture 2014-2015 », </a:t>
            </a:r>
            <a:r>
              <a:rPr lang="en-GB" sz="1500">
                <a:solidFill>
                  <a:srgbClr val="0D405F"/>
                </a:solidFill>
                <a:highlight>
                  <a:srgbClr val="FFF2CC"/>
                </a:highlight>
                <a:latin typeface="Open Sans"/>
                <a:ea typeface="Open Sans"/>
                <a:cs typeface="Open Sans"/>
                <a:sym typeface="Open Sans"/>
              </a:rPr>
              <a:t>79 % </a:t>
            </a:r>
            <a:r>
              <a:rPr lang="en-GB" sz="1500">
                <a:solidFill>
                  <a:srgbClr val="0D405F"/>
                </a:solidFill>
                <a:highlight>
                  <a:srgbClr val="F3F3F3"/>
                </a:highlight>
                <a:latin typeface="Open Sans"/>
                <a:ea typeface="Open Sans"/>
                <a:cs typeface="Open Sans"/>
                <a:sym typeface="Open Sans"/>
              </a:rPr>
              <a:t>des entreprises londoniennes augmenteront leur budget en marketing international en 2018. Spirula est une entreprise qui mise beaucoup sur cet aspect pour son </a:t>
            </a:r>
            <a:r>
              <a:rPr lang="en-GB" sz="1500">
                <a:solidFill>
                  <a:srgbClr val="0D405F"/>
                </a:solidFill>
                <a:highlight>
                  <a:srgbClr val="F3F3F3"/>
                </a:highlight>
                <a:latin typeface="Open Sans"/>
                <a:ea typeface="Open Sans"/>
                <a:cs typeface="Open Sans"/>
                <a:sym typeface="Open Sans"/>
              </a:rPr>
              <a:t>développement</a:t>
            </a:r>
            <a:r>
              <a:rPr lang="en-GB" sz="1500">
                <a:solidFill>
                  <a:srgbClr val="0D405F"/>
                </a:solidFill>
                <a:highlight>
                  <a:srgbClr val="F3F3F3"/>
                </a:highlight>
                <a:latin typeface="Open Sans"/>
                <a:ea typeface="Open Sans"/>
                <a:cs typeface="Open Sans"/>
                <a:sym typeface="Open Sans"/>
              </a:rPr>
              <a:t>.</a:t>
            </a:r>
            <a:endParaRPr sz="1700">
              <a:highlight>
                <a:srgbClr val="F3F3F3"/>
              </a:highlight>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Scribbr">
  <a:themeElements>
    <a:clrScheme name="Simple Light">
      <a:dk1>
        <a:srgbClr val="202F66"/>
      </a:dk1>
      <a:lt1>
        <a:srgbClr val="FFFFFF"/>
      </a:lt1>
      <a:dk2>
        <a:srgbClr val="15204F"/>
      </a:dk2>
      <a:lt2>
        <a:srgbClr val="F9F9FB"/>
      </a:lt2>
      <a:accent1>
        <a:srgbClr val="FC5216"/>
      </a:accent1>
      <a:accent2>
        <a:srgbClr val="18CDBB"/>
      </a:accent2>
      <a:accent3>
        <a:srgbClr val="BE59BE"/>
      </a:accent3>
      <a:accent4>
        <a:srgbClr val="92C65A"/>
      </a:accent4>
      <a:accent5>
        <a:srgbClr val="FFC107"/>
      </a:accent5>
      <a:accent6>
        <a:srgbClr val="FF6562"/>
      </a:accent6>
      <a:hlink>
        <a:srgbClr val="1F80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