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Work Sans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WorkSans-regular.fntdata"/><Relationship Id="rId21" Type="http://schemas.openxmlformats.org/officeDocument/2006/relationships/slide" Target="slides/slide16.xml"/><Relationship Id="rId24" Type="http://schemas.openxmlformats.org/officeDocument/2006/relationships/font" Target="fonts/WorkSans-italic.fntdata"/><Relationship Id="rId23" Type="http://schemas.openxmlformats.org/officeDocument/2006/relationships/font" Target="fonts/WorkSans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WorkSans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moire/methodologie-tfe-infirmier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moire/methodologie-tfe-infirmier/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relecture-correction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moire/methodologie-tfe-infirmier/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moire/cadre-theorique-dun-memoire/" TargetMode="Externa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cribbr.fr/methodologie/etude-empirique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89af7d6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89af7d6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Consultez notre article complet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https://www.scribbr.fr/memoire/methodologie-tfe-infirmier/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b5682caa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b5682caa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La conclusion est une partie extrêmement importante. De nombreux membres du jury se focalisent en priorité sur votre introduction et votre conclusion. Il faut donc soigner ces parties ! 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8b5682caac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8b5682caac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b5682caac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b5682caac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Obtenez plus de conseils détaillés dans notre article sur la méthodologie du TFE infirmier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https://www.scribbr.fr/memoire/methodologie-tfe-infirmier/</a:t>
            </a:r>
            <a:r>
              <a:rPr lang="en-GB">
                <a:solidFill>
                  <a:srgbClr val="1B2B68"/>
                </a:solidFill>
              </a:rPr>
              <a:t> </a:t>
            </a:r>
            <a:endParaRPr>
              <a:solidFill>
                <a:srgbClr val="1B2B68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B2B68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df3209e9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df3209e9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7df3209e9f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7df3209e9f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df3209e9f_0_1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df3209e9f_0_1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ef070d52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6ef070d52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df3209e9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df3209e9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Besoin de faire corriger votre TFE infirmier ? Profitez du service de relecture de Scribbr : </a:t>
            </a:r>
            <a:r>
              <a:rPr lang="en-GB" sz="1200" u="sng">
                <a:solidFill>
                  <a:schemeClr val="hlink"/>
                </a:solidFill>
                <a:hlinkClick r:id="rId2"/>
              </a:rPr>
              <a:t>https://www.scribbr.fr/relecture-correction/</a:t>
            </a:r>
            <a:r>
              <a:rPr lang="en-GB" sz="1200"/>
              <a:t> </a:t>
            </a:r>
            <a:endParaRPr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8a2ae18208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8a2ae18208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b1889832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b1889832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/>
              <a:t>Après avoir validé les cinq premiers semestres de la formation, ainsi que l’ensemble des stages, les étudiants peuvent présenter leur mémoire infirmier devant le jury. 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8b5682caa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8b5682caa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b5682caa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8b5682caa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note de recherche présente le projet (sujet, question de recherche, problématique).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 cadre conceptuel sert à détailler de façon théorique les réponses apportées au sujet.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partie empirique répond à la problématique en confirmant ou infirmant les hypothèses de départ.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Les préconisations à la profession permettent d’apporter des informations complémentaires en rapport avec le sujet traité et le développement proposé.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les étapes du TFE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https://www.scribbr.fr/memoire/methodologie-tfe-infirmier/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8b5682caa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8b5682caa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8b5682caac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8b5682caac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Plus d’informations sur le cadre théorique d’un mémoire ici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https://www.scribbr.fr/memoire/cadre-theorique-dun-memoire/</a:t>
            </a:r>
            <a:r>
              <a:rPr lang="en-GB">
                <a:solidFill>
                  <a:srgbClr val="15204F"/>
                </a:solidFill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b5682caac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b5682caac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La qualité de votre partie pratique repose sur votre capacité à obtenir des informations sur le terrain.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GB"/>
              <a:t>Pour y parvenir, vous pouvez par exemple mener des entretiens, des questionnaires, ou des sondages.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Consultez notre article sur la recherche empirique : </a:t>
            </a:r>
            <a:r>
              <a:rPr lang="en-GB" u="sng">
                <a:solidFill>
                  <a:schemeClr val="hlink"/>
                </a:solidFill>
                <a:hlinkClick r:id="rId2"/>
              </a:rPr>
              <a:t>https://www.scribbr.fr/methodologie/etude-empirique/</a:t>
            </a:r>
            <a:r>
              <a:rPr lang="en-GB"/>
              <a:t> 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11"/>
          <p:cNvSpPr txBox="1"/>
          <p:nvPr>
            <p:ph idx="1" type="body"/>
          </p:nvPr>
        </p:nvSpPr>
        <p:spPr>
          <a:xfrm>
            <a:off x="93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11"/>
          <p:cNvSpPr txBox="1"/>
          <p:nvPr>
            <p:ph idx="2" type="body"/>
          </p:nvPr>
        </p:nvSpPr>
        <p:spPr>
          <a:xfrm>
            <a:off x="4894075" y="1152475"/>
            <a:ext cx="324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 (dark)">
  <p:cSld name="TITLE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3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 (dark)">
  <p:cSld name="ONE_COLUMN_TEXT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type="title"/>
          </p:nvPr>
        </p:nvSpPr>
        <p:spPr>
          <a:xfrm>
            <a:off x="972000" y="555600"/>
            <a:ext cx="3240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0" name="Google Shape;50;p15"/>
          <p:cNvSpPr txBox="1"/>
          <p:nvPr>
            <p:ph idx="1" type="body"/>
          </p:nvPr>
        </p:nvSpPr>
        <p:spPr>
          <a:xfrm>
            <a:off x="972000" y="1389600"/>
            <a:ext cx="3240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6"/>
          <p:cNvSpPr txBox="1"/>
          <p:nvPr>
            <p:ph type="title"/>
          </p:nvPr>
        </p:nvSpPr>
        <p:spPr>
          <a:xfrm>
            <a:off x="488100" y="1233175"/>
            <a:ext cx="36000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4" name="Google Shape;54;p1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None/>
              <a:defRPr>
                <a:solidFill>
                  <a:srgbClr val="707DA7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5" name="Google Shape;55;p16"/>
          <p:cNvSpPr txBox="1"/>
          <p:nvPr>
            <p:ph idx="2" type="body"/>
          </p:nvPr>
        </p:nvSpPr>
        <p:spPr>
          <a:xfrm>
            <a:off x="5058000" y="724075"/>
            <a:ext cx="3600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 (dark)">
  <p:cSld name="CAPTION_ONLY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8"/>
          <p:cNvSpPr txBox="1"/>
          <p:nvPr>
            <p:ph idx="1" type="body"/>
          </p:nvPr>
        </p:nvSpPr>
        <p:spPr>
          <a:xfrm>
            <a:off x="972000" y="4230575"/>
            <a:ext cx="54000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2" name="Google Shape;62;p19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1800"/>
              <a:buChar char="●"/>
              <a:defRPr>
                <a:solidFill>
                  <a:srgbClr val="707DA7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●"/>
              <a:defRPr>
                <a:solidFill>
                  <a:srgbClr val="707DA7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rgbClr val="707DA7"/>
              </a:buClr>
              <a:buSzPts val="1400"/>
              <a:buChar char="○"/>
              <a:defRPr>
                <a:solidFill>
                  <a:srgbClr val="707DA7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rgbClr val="707DA7"/>
              </a:buClr>
              <a:buSzPts val="1400"/>
              <a:buChar char="■"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 (dark)">
  <p:cSld name="BIG_NUMB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0"/>
          <p:cNvSpPr txBox="1"/>
          <p:nvPr>
            <p:ph hasCustomPrompt="1" type="title"/>
          </p:nvPr>
        </p:nvSpPr>
        <p:spPr>
          <a:xfrm>
            <a:off x="972000" y="1106125"/>
            <a:ext cx="72000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20"/>
          <p:cNvSpPr txBox="1"/>
          <p:nvPr>
            <p:ph idx="1" type="body"/>
          </p:nvPr>
        </p:nvSpPr>
        <p:spPr>
          <a:xfrm>
            <a:off x="972000" y="3152225"/>
            <a:ext cx="7200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 (dark)">
  <p:cSld name="TITLE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b="1" sz="4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7DA7"/>
              </a:buClr>
              <a:buSzPts val="2800"/>
              <a:buNone/>
              <a:defRPr sz="28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(dark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with Scotty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/>
          <p:nvPr>
            <p:ph type="ctrTitle"/>
          </p:nvPr>
        </p:nvSpPr>
        <p:spPr>
          <a:xfrm>
            <a:off x="732925" y="1545450"/>
            <a:ext cx="4320000" cy="20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b="1"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pic>
        <p:nvPicPr>
          <p:cNvPr id="16" name="Google Shape;16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0425" y="454775"/>
            <a:ext cx="3445475" cy="6244552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/>
          <p:nvPr>
            <p:ph idx="1" type="subTitle"/>
          </p:nvPr>
        </p:nvSpPr>
        <p:spPr>
          <a:xfrm rot="-449582">
            <a:off x="5658998" y="2283747"/>
            <a:ext cx="2861838" cy="501423"/>
          </a:xfrm>
          <a:prstGeom prst="rect">
            <a:avLst/>
          </a:prstGeom>
        </p:spPr>
        <p:txBody>
          <a:bodyPr anchorCtr="0" anchor="b" bIns="0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b="1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18" name="Google Shape;18;p4"/>
          <p:cNvSpPr txBox="1"/>
          <p:nvPr>
            <p:ph idx="2" type="subTitle"/>
          </p:nvPr>
        </p:nvSpPr>
        <p:spPr>
          <a:xfrm rot="-449892">
            <a:off x="5695787" y="2800290"/>
            <a:ext cx="2862175" cy="474779"/>
          </a:xfrm>
          <a:prstGeom prst="rect">
            <a:avLst/>
          </a:prstGeom>
        </p:spPr>
        <p:txBody>
          <a:bodyPr anchorCtr="0" anchor="t" bIns="91425" lIns="91425" spcFirstLastPara="1" rIns="91425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 (dark)">
  <p:cSld name="SECTION_HEADER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972000" y="2150850"/>
            <a:ext cx="72000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7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 (dark)">
  <p:cSld name="TITLE_AND_BODY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" name="Google Shape;28;p8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title, title and body 1">
  <p:cSld name="TITLE_AND_BODY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idx="1" type="body"/>
          </p:nvPr>
        </p:nvSpPr>
        <p:spPr>
          <a:xfrm>
            <a:off x="934075" y="1536475"/>
            <a:ext cx="7200000" cy="30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10"/>
          <p:cNvSpPr txBox="1"/>
          <p:nvPr>
            <p:ph type="title"/>
          </p:nvPr>
        </p:nvSpPr>
        <p:spPr>
          <a:xfrm>
            <a:off x="972000" y="7997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subTitle"/>
          </p:nvPr>
        </p:nvSpPr>
        <p:spPr>
          <a:xfrm>
            <a:off x="972000" y="445625"/>
            <a:ext cx="7200000" cy="4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rgbClr val="707DA7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rgbClr val="707DA7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23" Type="http://schemas.openxmlformats.org/officeDocument/2006/relationships/theme" Target="../theme/theme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slideLayout" Target="../slideLayouts/slideLayout18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Open Sans"/>
              <a:buNone/>
              <a:defRPr b="1" sz="2800">
                <a:solidFill>
                  <a:srgbClr val="202F6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202F66"/>
              </a:buClr>
              <a:buSzPts val="2800"/>
              <a:buFont typeface="Work Sans"/>
              <a:buNone/>
              <a:defRPr sz="2800">
                <a:solidFill>
                  <a:srgbClr val="202F66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B2B68"/>
              </a:buClr>
              <a:buSzPts val="1800"/>
              <a:buFont typeface="Open Sans"/>
              <a:buChar char="●"/>
              <a:defRPr sz="1800"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●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B2B68"/>
              </a:buClr>
              <a:buSzPts val="1400"/>
              <a:buFont typeface="Open Sans"/>
              <a:buChar char="○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B2B68"/>
              </a:buClr>
              <a:buSzPts val="1400"/>
              <a:buFont typeface="Open Sans"/>
              <a:buChar char="■"/>
              <a:defRPr>
                <a:solidFill>
                  <a:srgbClr val="1B2B68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cribbr.fr/memoire/methodologie-tfe-infirmier/" TargetMode="External"/><Relationship Id="rId4" Type="http://schemas.openxmlformats.org/officeDocument/2006/relationships/hyperlink" Target="https://www.scribbr.fr/memoire/methodologie-tfe-infirmier/" TargetMode="External"/><Relationship Id="rId5" Type="http://schemas.openxmlformats.org/officeDocument/2006/relationships/hyperlink" Target="https://www.scribbr.fr/relecture-correction/memoire-francais/?cp=.fr-Converting-keywords-FR&amp;ag=correction-memoire&amp;gclid=Cj0KCQjww_f2BRC-ARIsAP3zarF-0b66-m1MJkFA9GNr-X_0Y8XF-6UIBYdATl-AXSwfhe3YLRukQPEaAuiCEALw_wcB" TargetMode="External"/><Relationship Id="rId6" Type="http://schemas.openxmlformats.org/officeDocument/2006/relationships/hyperlink" Target="https://www.scribbr.fr/relecture-correction/memoire-francais/?cp=.fr-Converting-keywords-FR&amp;ag=correction-memoire&amp;gclid=Cj0KCQjww_f2BRC-ARIsAP3zarF-0b66-m1MJkFA9GNr-X_0Y8XF-6UIBYdATl-AXSwfhe3YLRukQPEaAuiCEALw_wcB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scribbr.fr/relecture-correction/" TargetMode="External"/><Relationship Id="rId4" Type="http://schemas.openxmlformats.org/officeDocument/2006/relationships/hyperlink" Target="https://www.scribbr.fr/logiciel-anti-plagiat/" TargetMode="External"/><Relationship Id="rId5" Type="http://schemas.openxmlformats.org/officeDocument/2006/relationships/hyperlink" Target="https://www.scribbr.fr/generateur-apa/" TargetMode="External"/><Relationship Id="rId6" Type="http://schemas.openxmlformats.org/officeDocument/2006/relationships/hyperlink" Target="https://www.scribbr.fr/ressources/" TargetMode="External"/><Relationship Id="rId7" Type="http://schemas.openxmlformats.org/officeDocument/2006/relationships/hyperlink" Target="https://www.scribbr.fr/ressources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www.scribbr.fr/memoire/methodologie-tfe-infirmier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3"/>
          <p:cNvSpPr txBox="1"/>
          <p:nvPr>
            <p:ph type="ctrTitle"/>
          </p:nvPr>
        </p:nvSpPr>
        <p:spPr>
          <a:xfrm>
            <a:off x="972000" y="540075"/>
            <a:ext cx="7200000" cy="225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Méthodologie du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TFE infirmier </a:t>
            </a:r>
            <a:endParaRPr/>
          </a:p>
        </p:txBody>
      </p:sp>
      <p:sp>
        <p:nvSpPr>
          <p:cNvPr id="73" name="Google Shape;73;p23"/>
          <p:cNvSpPr txBox="1"/>
          <p:nvPr>
            <p:ph idx="1" type="subTitle"/>
          </p:nvPr>
        </p:nvSpPr>
        <p:spPr>
          <a:xfrm>
            <a:off x="972000" y="3009950"/>
            <a:ext cx="7200000" cy="10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Méthodologie, contenu et conseils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2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3. La partie discussion (conclusion)</a:t>
            </a:r>
            <a:endParaRPr/>
          </a:p>
        </p:txBody>
      </p:sp>
      <p:sp>
        <p:nvSpPr>
          <p:cNvPr id="128" name="Google Shape;128;p32"/>
          <p:cNvSpPr txBox="1"/>
          <p:nvPr>
            <p:ph idx="1" type="body"/>
          </p:nvPr>
        </p:nvSpPr>
        <p:spPr>
          <a:xfrm>
            <a:off x="695150" y="1152475"/>
            <a:ext cx="8173500" cy="227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Elle propose une analyse des résultats à partir des données de l’enquête. 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Elle permet d’effectuer des recommandations ou des préconisations à partir des résultats. 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3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Nos conseils </a:t>
            </a:r>
            <a:endParaRPr/>
          </a:p>
        </p:txBody>
      </p:sp>
      <p:sp>
        <p:nvSpPr>
          <p:cNvPr id="134" name="Google Shape;134;p33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Réussir son TFE infirmier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4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7 astuces </a:t>
            </a:r>
            <a:endParaRPr/>
          </a:p>
        </p:txBody>
      </p:sp>
      <p:sp>
        <p:nvSpPr>
          <p:cNvPr id="140" name="Google Shape;140;p34"/>
          <p:cNvSpPr txBox="1"/>
          <p:nvPr>
            <p:ph idx="1" type="body"/>
          </p:nvPr>
        </p:nvSpPr>
        <p:spPr>
          <a:xfrm>
            <a:off x="934075" y="1152475"/>
            <a:ext cx="7925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Choisissez le bon sujet 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Cadre conceptuel : sélectionnez trois concepts au maximum ;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Alliez les compétences théoriques avec la pratique 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Sélectionnez </a:t>
            </a:r>
            <a:r>
              <a:rPr lang="en-GB"/>
              <a:t>u</a:t>
            </a:r>
            <a:r>
              <a:rPr lang="en-GB"/>
              <a:t>n échantillon pertinent 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Prenez le temps de construire un plan logique ;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Rédigez </a:t>
            </a:r>
            <a:r>
              <a:rPr lang="en-GB"/>
              <a:t>l'introduction</a:t>
            </a:r>
            <a:r>
              <a:rPr lang="en-GB"/>
              <a:t> à la toute fin 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Portez une attention particulière à l’introduction, à la conclusion, et au résumé de votre mémoire.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5"/>
          <p:cNvSpPr txBox="1"/>
          <p:nvPr>
            <p:ph type="ctrTitle"/>
          </p:nvPr>
        </p:nvSpPr>
        <p:spPr>
          <a:xfrm>
            <a:off x="972000" y="1715700"/>
            <a:ext cx="7200000" cy="171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Ressources recommandées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 txBox="1"/>
          <p:nvPr>
            <p:ph type="title"/>
          </p:nvPr>
        </p:nvSpPr>
        <p:spPr>
          <a:xfrm>
            <a:off x="972000" y="3164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ressources de Scribbr</a:t>
            </a:r>
            <a:endParaRPr/>
          </a:p>
        </p:txBody>
      </p:sp>
      <p:sp>
        <p:nvSpPr>
          <p:cNvPr id="151" name="Google Shape;151;p36"/>
          <p:cNvSpPr txBox="1"/>
          <p:nvPr>
            <p:ph idx="1" type="body"/>
          </p:nvPr>
        </p:nvSpPr>
        <p:spPr>
          <a:xfrm>
            <a:off x="756200" y="1249600"/>
            <a:ext cx="7732200" cy="144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3"/>
              </a:rPr>
              <a:t>Notre article sur la méthodologie TFE infirmier</a:t>
            </a:r>
            <a:r>
              <a:rPr lang="en-GB"/>
              <a:t>.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 u="sng">
                <a:solidFill>
                  <a:schemeClr val="hlink"/>
                </a:solidFill>
                <a:hlinkClick r:id="rId4"/>
              </a:rPr>
              <a:t>Notre article sur la soutenance d’un TFE infirmier</a:t>
            </a:r>
            <a:r>
              <a:rPr lang="en-GB"/>
              <a:t>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Notre service de </a:t>
            </a:r>
            <a:r>
              <a:rPr lang="en-GB" u="sng">
                <a:solidFill>
                  <a:schemeClr val="hlink"/>
                </a:solidFill>
                <a:hlinkClick r:id="rId5"/>
              </a:rPr>
              <a:t>correction</a:t>
            </a:r>
            <a:r>
              <a:rPr lang="en-GB"/>
              <a:t> et </a:t>
            </a:r>
            <a:r>
              <a:rPr lang="en-GB" u="sng">
                <a:solidFill>
                  <a:schemeClr val="hlink"/>
                </a:solidFill>
                <a:hlinkClick r:id="rId6"/>
              </a:rPr>
              <a:t>relecture</a:t>
            </a:r>
            <a:r>
              <a:rPr lang="en-GB"/>
              <a:t> pour votre TFE infirmier.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7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Salut</a:t>
            </a:r>
            <a:r>
              <a:rPr lang="en-GB"/>
              <a:t>, nous c’est Scribbr </a:t>
            </a:r>
            <a:r>
              <a:rPr lang="en-GB"/>
              <a:t>👋</a:t>
            </a:r>
            <a:endParaRPr/>
          </a:p>
        </p:txBody>
      </p:sp>
      <p:sp>
        <p:nvSpPr>
          <p:cNvPr id="157" name="Google Shape;157;p37"/>
          <p:cNvSpPr txBox="1"/>
          <p:nvPr>
            <p:ph idx="1" type="body"/>
          </p:nvPr>
        </p:nvSpPr>
        <p:spPr>
          <a:xfrm>
            <a:off x="934075" y="1368550"/>
            <a:ext cx="7200000" cy="32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Nous sommes une équipe de 60 personnes à Amsterdam, et nous travaillons en partenariat avec plus de 500 correcteurs indépendants à travers le monde pour aider les étudiants à obtenir leur diplôme et à devenir de meilleurs écrivains universitaires.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Chaque jour, nous travaillons dur sur notre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service de relecture et correction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logiciel anti-plagiat,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générateur de sources APA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et nos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ressources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 universitaires.</a:t>
            </a:r>
            <a:endParaRPr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Comment utiliser cette présentation ?</a:t>
            </a:r>
            <a:endParaRPr/>
          </a:p>
        </p:txBody>
      </p:sp>
      <p:sp>
        <p:nvSpPr>
          <p:cNvPr id="163" name="Google Shape;163;p38"/>
          <p:cNvSpPr txBox="1"/>
          <p:nvPr>
            <p:ph idx="1" type="body"/>
          </p:nvPr>
        </p:nvSpPr>
        <p:spPr>
          <a:xfrm>
            <a:off x="857875" y="1122875"/>
            <a:ext cx="7647600" cy="338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Cette présentation peut être librement utilisée pour éduquer les étudiants sur la rédaction du rapport de stage. Vous pouvez :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afficher cette présentation dans un environnement de classe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modifier ou supprimer des diapositives ;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✓"/>
            </a:pPr>
            <a:r>
              <a:rPr lang="en-GB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distribuer cette présentation sur papier ou dans des environnements d'étudiants privés (par exemple Moodle, BlackBoard, Google Classroom, etc.).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Merci de rendre hommage à Scribbr pour la création de cette ressource.</a:t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15204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Des questions ou des commentaires ? Ajoutez-les en dessous de l’article sur la méthodologie TFE infirmier : </a:t>
            </a:r>
            <a:r>
              <a:rPr lang="en-GB" sz="14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https://www.scribbr.fr/memoire/methodologie-tfe-infirmier/</a:t>
            </a:r>
            <a:r>
              <a:rPr lang="en-GB" sz="1400">
                <a:solidFill>
                  <a:srgbClr val="15204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u="sng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4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4"/>
          <p:cNvSpPr txBox="1"/>
          <p:nvPr>
            <p:ph type="title"/>
          </p:nvPr>
        </p:nvSpPr>
        <p:spPr>
          <a:xfrm>
            <a:off x="934075" y="445025"/>
            <a:ext cx="7574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TFE infirmier </a:t>
            </a:r>
            <a:endParaRPr/>
          </a:p>
        </p:txBody>
      </p:sp>
      <p:sp>
        <p:nvSpPr>
          <p:cNvPr id="79" name="Google Shape;79;p24"/>
          <p:cNvSpPr txBox="1"/>
          <p:nvPr>
            <p:ph idx="1" type="body"/>
          </p:nvPr>
        </p:nvSpPr>
        <p:spPr>
          <a:xfrm>
            <a:off x="4031700" y="1716838"/>
            <a:ext cx="4347900" cy="213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15204F"/>
                </a:solidFill>
                <a:highlight>
                  <a:srgbClr val="FFFFFF"/>
                </a:highlight>
              </a:rPr>
              <a:t>Le Travail de Fin d’Études (TFE) infirmier permet aux étudiants infirmiers de valider le Diplôme d’État d’infirmier à travers un travail de mémoire. </a:t>
            </a:r>
            <a:endParaRPr>
              <a:solidFill>
                <a:srgbClr val="15204F"/>
              </a:solidFill>
              <a:highlight>
                <a:srgbClr val="FFFFFF"/>
              </a:highlight>
            </a:endParaRPr>
          </a:p>
        </p:txBody>
      </p:sp>
      <p:pic>
        <p:nvPicPr>
          <p:cNvPr id="80" name="Google Shape;8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31350">
            <a:off x="1167542" y="1521237"/>
            <a:ext cx="2510666" cy="32572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5"/>
          <p:cNvSpPr txBox="1"/>
          <p:nvPr>
            <p:ph type="ctrTitle"/>
          </p:nvPr>
        </p:nvSpPr>
        <p:spPr>
          <a:xfrm>
            <a:off x="701999" y="711300"/>
            <a:ext cx="774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Définition générale </a:t>
            </a:r>
            <a:endParaRPr/>
          </a:p>
        </p:txBody>
      </p:sp>
      <p:sp>
        <p:nvSpPr>
          <p:cNvPr id="86" name="Google Shape;86;p25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Qu’est-ce qu’un TFE infirmier ?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Définition générale</a:t>
            </a:r>
            <a:endParaRPr/>
          </a:p>
        </p:txBody>
      </p:sp>
      <p:sp>
        <p:nvSpPr>
          <p:cNvPr id="92" name="Google Shape;92;p26"/>
          <p:cNvSpPr txBox="1"/>
          <p:nvPr>
            <p:ph idx="1" type="body"/>
          </p:nvPr>
        </p:nvSpPr>
        <p:spPr>
          <a:xfrm>
            <a:off x="934075" y="1152475"/>
            <a:ext cx="6790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Un mémoire infirmier offrant une </a:t>
            </a:r>
            <a:r>
              <a:rPr lang="en-GB">
                <a:highlight>
                  <a:schemeClr val="lt1"/>
                </a:highlight>
              </a:rPr>
              <a:t>réflexion</a:t>
            </a:r>
            <a:r>
              <a:rPr lang="en-GB">
                <a:highlight>
                  <a:schemeClr val="lt1"/>
                </a:highlight>
              </a:rPr>
              <a:t> sur le </a:t>
            </a:r>
            <a:r>
              <a:rPr lang="en-GB">
                <a:highlight>
                  <a:schemeClr val="lt1"/>
                </a:highlight>
              </a:rPr>
              <a:t>métier…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...</a:t>
            </a:r>
            <a:r>
              <a:rPr lang="en-GB">
                <a:highlight>
                  <a:schemeClr val="lt1"/>
                </a:highlight>
              </a:rPr>
              <a:t> à rédiger lors de la dernière année de formation en IFSI...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… contenant des recherches supervisées par un directeur de </a:t>
            </a:r>
            <a:r>
              <a:rPr lang="en-GB">
                <a:highlight>
                  <a:schemeClr val="lt1"/>
                </a:highlight>
              </a:rPr>
              <a:t>recherche...</a:t>
            </a:r>
            <a:r>
              <a:rPr lang="en-GB">
                <a:highlight>
                  <a:schemeClr val="lt1"/>
                </a:highlight>
              </a:rPr>
              <a:t> 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… et à </a:t>
            </a:r>
            <a:r>
              <a:rPr lang="en-GB">
                <a:highlight>
                  <a:schemeClr val="lt1"/>
                </a:highlight>
              </a:rPr>
              <a:t>présenter</a:t>
            </a:r>
            <a:r>
              <a:rPr lang="en-GB">
                <a:highlight>
                  <a:schemeClr val="lt1"/>
                </a:highlight>
              </a:rPr>
              <a:t> à l’écrit, puis à l’oral devant un jury. </a:t>
            </a:r>
            <a:endParaRPr>
              <a:highlight>
                <a:schemeClr val="lt1"/>
              </a:highlight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Que faire ?</a:t>
            </a:r>
            <a:endParaRPr/>
          </a:p>
        </p:txBody>
      </p:sp>
      <p:sp>
        <p:nvSpPr>
          <p:cNvPr id="98" name="Google Shape;98;p27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Méthodologie et consignes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Mé</a:t>
            </a:r>
            <a:r>
              <a:rPr lang="en-GB"/>
              <a:t>thodologie et consignes</a:t>
            </a:r>
            <a:endParaRPr/>
          </a:p>
        </p:txBody>
      </p:sp>
      <p:sp>
        <p:nvSpPr>
          <p:cNvPr id="104" name="Google Shape;104;p28"/>
          <p:cNvSpPr txBox="1"/>
          <p:nvPr>
            <p:ph idx="1" type="body"/>
          </p:nvPr>
        </p:nvSpPr>
        <p:spPr>
          <a:xfrm>
            <a:off x="934075" y="1609675"/>
            <a:ext cx="7476600" cy="20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Trouver un sujet 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Trouver une problématique 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Effectuer des recherches 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Analyser la situation et les enjeux du sujet ;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Utiliser les connaissances apprises en formation ;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Proposer une réflexion et faire des </a:t>
            </a:r>
            <a:r>
              <a:rPr lang="en-GB"/>
              <a:t>préconisations</a:t>
            </a:r>
            <a:r>
              <a:rPr lang="en-GB"/>
              <a:t> sur le métier d’infirmier.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9"/>
          <p:cNvSpPr txBox="1"/>
          <p:nvPr>
            <p:ph type="ctrTitle"/>
          </p:nvPr>
        </p:nvSpPr>
        <p:spPr>
          <a:xfrm>
            <a:off x="972008" y="744575"/>
            <a:ext cx="7200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 contenu </a:t>
            </a:r>
            <a:endParaRPr/>
          </a:p>
        </p:txBody>
      </p:sp>
      <p:sp>
        <p:nvSpPr>
          <p:cNvPr id="110" name="Google Shape;110;p29"/>
          <p:cNvSpPr txBox="1"/>
          <p:nvPr>
            <p:ph idx="1" type="subTitle"/>
          </p:nvPr>
        </p:nvSpPr>
        <p:spPr>
          <a:xfrm>
            <a:off x="972000" y="2834125"/>
            <a:ext cx="7200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 parties du TFE infirmier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0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/>
              <a:t>Le cadre conceptuel</a:t>
            </a:r>
            <a:r>
              <a:rPr lang="en-GB"/>
              <a:t> </a:t>
            </a:r>
            <a:endParaRPr/>
          </a:p>
        </p:txBody>
      </p:sp>
      <p:sp>
        <p:nvSpPr>
          <p:cNvPr id="116" name="Google Shape;116;p30"/>
          <p:cNvSpPr txBox="1"/>
          <p:nvPr>
            <p:ph idx="1" type="body"/>
          </p:nvPr>
        </p:nvSpPr>
        <p:spPr>
          <a:xfrm>
            <a:off x="934075" y="1152475"/>
            <a:ext cx="7200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Le cadre conceptuel permet de définir le sujet et le thème de recherche. 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Il présente les concepts liés au sujet avec des preuves scientifiques. </a:t>
            </a:r>
            <a:endParaRPr>
              <a:highlight>
                <a:schemeClr val="lt1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1"/>
          <p:cNvSpPr txBox="1"/>
          <p:nvPr>
            <p:ph type="title"/>
          </p:nvPr>
        </p:nvSpPr>
        <p:spPr>
          <a:xfrm>
            <a:off x="934075" y="445025"/>
            <a:ext cx="720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2. La partie pratique </a:t>
            </a:r>
            <a:endParaRPr/>
          </a:p>
        </p:txBody>
      </p:sp>
      <p:sp>
        <p:nvSpPr>
          <p:cNvPr id="122" name="Google Shape;122;p31"/>
          <p:cNvSpPr txBox="1"/>
          <p:nvPr>
            <p:ph idx="1" type="body"/>
          </p:nvPr>
        </p:nvSpPr>
        <p:spPr>
          <a:xfrm>
            <a:off x="619325" y="1152475"/>
            <a:ext cx="8431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La partie pratique se construit sur le terrain à travers une enquête et/ou des entretiens. 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Elle valide ou invalide les hypothèses de départ. </a:t>
            </a:r>
            <a:endParaRPr>
              <a:highlight>
                <a:schemeClr val="lt1"/>
              </a:highlight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ts val="1800"/>
              <a:buChar char="✓"/>
            </a:pPr>
            <a:r>
              <a:rPr lang="en-GB">
                <a:highlight>
                  <a:schemeClr val="lt1"/>
                </a:highlight>
              </a:rPr>
              <a:t>La partie pratique apporte une réponse à la problématique de départ. </a:t>
            </a: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ribbr">
  <a:themeElements>
    <a:clrScheme name="Simple Light">
      <a:dk1>
        <a:srgbClr val="202F66"/>
      </a:dk1>
      <a:lt1>
        <a:srgbClr val="FFFFFF"/>
      </a:lt1>
      <a:dk2>
        <a:srgbClr val="15204F"/>
      </a:dk2>
      <a:lt2>
        <a:srgbClr val="F9F9FB"/>
      </a:lt2>
      <a:accent1>
        <a:srgbClr val="FC5216"/>
      </a:accent1>
      <a:accent2>
        <a:srgbClr val="18CDBB"/>
      </a:accent2>
      <a:accent3>
        <a:srgbClr val="BE59BE"/>
      </a:accent3>
      <a:accent4>
        <a:srgbClr val="92C65A"/>
      </a:accent4>
      <a:accent5>
        <a:srgbClr val="FFC107"/>
      </a:accent5>
      <a:accent6>
        <a:srgbClr val="FF6562"/>
      </a:accent6>
      <a:hlink>
        <a:srgbClr val="1F80E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