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Work Sans"/>
      <p:regular r:id="rId20"/>
      <p:bold r:id="rId21"/>
      <p:italic r:id="rId22"/>
      <p:boldItalic r:id="rId23"/>
    </p:embeddedFont>
    <p:embeddedFont>
      <p:font typeface="Open Sans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WorkSans-regular.fntdata"/><Relationship Id="rId22" Type="http://schemas.openxmlformats.org/officeDocument/2006/relationships/font" Target="fonts/WorkSans-italic.fntdata"/><Relationship Id="rId21" Type="http://schemas.openxmlformats.org/officeDocument/2006/relationships/font" Target="fonts/WorkSans-bold.fntdata"/><Relationship Id="rId24" Type="http://schemas.openxmlformats.org/officeDocument/2006/relationships/font" Target="fonts/OpenSans-regular.fntdata"/><Relationship Id="rId23" Type="http://schemas.openxmlformats.org/officeDocument/2006/relationships/font" Target="fonts/WorkSans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-italic.fntdata"/><Relationship Id="rId25" Type="http://schemas.openxmlformats.org/officeDocument/2006/relationships/font" Target="fonts/OpenSans-bold.fntdata"/><Relationship Id="rId27" Type="http://schemas.openxmlformats.org/officeDocument/2006/relationships/font" Target="fonts/Open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cribbr.fr/dissertation-fr/plan-dissertation-juridique/" TargetMode="Externa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cribbr.fr/relecture-correction/dissertation/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cribbr.fr/dissertation-fr/plan-dissertation-juridique/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6e89af7d62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6e89af7d6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Consultez notre article complet ici : </a:t>
            </a:r>
            <a:r>
              <a:rPr lang="en-GB" u="sng">
                <a:solidFill>
                  <a:schemeClr val="hlink"/>
                </a:solidFill>
                <a:hlinkClick r:id="rId2"/>
              </a:rPr>
              <a:t>https://www.scribbr.fr/dissertation-fr/plan-dissertation-juridique/</a:t>
            </a:r>
            <a:r>
              <a:rPr lang="en-GB"/>
              <a:t> 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8237bdb7af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8237bdb7af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7df3209e9f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7df3209e9f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7df3209e9f_0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7df3209e9f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7df3209e9f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7df3209e9f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6ef070d529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6ef070d52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7df3209e9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7df3209e9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Besoin de faire corriger votre dissertation juridique ? Profitez du service de relecture Scribbr : </a:t>
            </a:r>
            <a:r>
              <a:rPr lang="en-GB" sz="1200" u="sng">
                <a:solidFill>
                  <a:schemeClr val="hlink"/>
                </a:solidFill>
                <a:hlinkClick r:id="rId2"/>
              </a:rPr>
              <a:t>https://www.scribbr.fr/relecture-correction/dissertation/</a:t>
            </a:r>
            <a:r>
              <a:rPr lang="en-GB" sz="1200"/>
              <a:t> </a:t>
            </a:r>
            <a:endParaRPr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8a2ae18208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8a2ae18208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b18898328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8b18898328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L’introduction d’une dissertation juridique est très importante. Elle permet notamment de définir les termes du sujet et d’annoncer le plan.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En lisant l’introduction, le lecteur doit comprendre le sujet et avoir envie de poursuivre sa lecture.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8237bdb7af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8237bdb7af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8237bdb7af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8237bdb7af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Dans une dissertation de droit, le plan a une forme binaire.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C’est-à-dire :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deux parties (I, II)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deux sous-parties (A, B)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éventuellement deux sous-sous parties (1, 2).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Plus d’informations sur le plan type d’une dissertation juridique ici : </a:t>
            </a:r>
            <a:r>
              <a:rPr lang="en-GB" u="sng">
                <a:solidFill>
                  <a:schemeClr val="hlink"/>
                </a:solidFill>
                <a:hlinkClick r:id="rId2"/>
              </a:rPr>
              <a:t>https://www.scribbr.fr/dissertation-fr/plan-dissertation-juridique/</a:t>
            </a:r>
            <a:r>
              <a:rPr lang="en-GB"/>
              <a:t>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8237bdb7af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8237bdb7af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Les transitions sont extrêmement utiles pour apporter de la fluidité à votre dissertation.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8237bdb7af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8237bdb7af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Dans une dissertation juridique, la conclusion n’est pas un élément obligatoire.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La dernière partie de la dissertation peut directement proposer une ouverture au sujet.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237bdb7af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8237bdb7af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0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972008" y="744575"/>
            <a:ext cx="72000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972000" y="2834125"/>
            <a:ext cx="7200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1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9" name="Google Shape;39;p11"/>
          <p:cNvSpPr txBox="1"/>
          <p:nvPr>
            <p:ph idx="1" type="body"/>
          </p:nvPr>
        </p:nvSpPr>
        <p:spPr>
          <a:xfrm>
            <a:off x="934075" y="1152475"/>
            <a:ext cx="3240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0" name="Google Shape;40;p11"/>
          <p:cNvSpPr txBox="1"/>
          <p:nvPr>
            <p:ph idx="2" type="body"/>
          </p:nvPr>
        </p:nvSpPr>
        <p:spPr>
          <a:xfrm>
            <a:off x="4894075" y="1152475"/>
            <a:ext cx="3240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2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 (dark)">
  <p:cSld name="TITLE_ONLY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3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/>
          <p:nvPr>
            <p:ph type="title"/>
          </p:nvPr>
        </p:nvSpPr>
        <p:spPr>
          <a:xfrm>
            <a:off x="972000" y="555600"/>
            <a:ext cx="3240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7" name="Google Shape;47;p14"/>
          <p:cNvSpPr txBox="1"/>
          <p:nvPr>
            <p:ph idx="1" type="body"/>
          </p:nvPr>
        </p:nvSpPr>
        <p:spPr>
          <a:xfrm>
            <a:off x="972000" y="1389600"/>
            <a:ext cx="3240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 (dark)">
  <p:cSld name="ONE_COLUMN_TEXT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5"/>
          <p:cNvSpPr txBox="1"/>
          <p:nvPr>
            <p:ph type="title"/>
          </p:nvPr>
        </p:nvSpPr>
        <p:spPr>
          <a:xfrm>
            <a:off x="972000" y="555600"/>
            <a:ext cx="3240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0" name="Google Shape;50;p15"/>
          <p:cNvSpPr txBox="1"/>
          <p:nvPr>
            <p:ph idx="1" type="body"/>
          </p:nvPr>
        </p:nvSpPr>
        <p:spPr>
          <a:xfrm>
            <a:off x="972000" y="1389600"/>
            <a:ext cx="3240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6"/>
          <p:cNvSpPr txBox="1"/>
          <p:nvPr>
            <p:ph type="title"/>
          </p:nvPr>
        </p:nvSpPr>
        <p:spPr>
          <a:xfrm>
            <a:off x="488100" y="1233175"/>
            <a:ext cx="36000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4" name="Google Shape;54;p1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1800"/>
              <a:buNone/>
              <a:defRPr>
                <a:solidFill>
                  <a:srgbClr val="707DA7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5" name="Google Shape;55;p16"/>
          <p:cNvSpPr txBox="1"/>
          <p:nvPr>
            <p:ph idx="2" type="body"/>
          </p:nvPr>
        </p:nvSpPr>
        <p:spPr>
          <a:xfrm>
            <a:off x="5058000" y="724075"/>
            <a:ext cx="3600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7"/>
          <p:cNvSpPr txBox="1"/>
          <p:nvPr>
            <p:ph idx="1" type="body"/>
          </p:nvPr>
        </p:nvSpPr>
        <p:spPr>
          <a:xfrm>
            <a:off x="972000" y="4230575"/>
            <a:ext cx="54000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 (dark)">
  <p:cSld name="CAPTION_ONLY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8"/>
          <p:cNvSpPr txBox="1"/>
          <p:nvPr>
            <p:ph idx="1" type="body"/>
          </p:nvPr>
        </p:nvSpPr>
        <p:spPr>
          <a:xfrm>
            <a:off x="972000" y="4230575"/>
            <a:ext cx="54000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9"/>
          <p:cNvSpPr txBox="1"/>
          <p:nvPr>
            <p:ph hasCustomPrompt="1" type="title"/>
          </p:nvPr>
        </p:nvSpPr>
        <p:spPr>
          <a:xfrm>
            <a:off x="972000" y="1106125"/>
            <a:ext cx="72000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2" name="Google Shape;62;p19"/>
          <p:cNvSpPr txBox="1"/>
          <p:nvPr>
            <p:ph idx="1" type="body"/>
          </p:nvPr>
        </p:nvSpPr>
        <p:spPr>
          <a:xfrm>
            <a:off x="972000" y="3152225"/>
            <a:ext cx="7200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1800"/>
              <a:buChar char="●"/>
              <a:defRPr>
                <a:solidFill>
                  <a:srgbClr val="707DA7"/>
                </a:solidFill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rgbClr val="707DA7"/>
              </a:buClr>
              <a:buSzPts val="1400"/>
              <a:buChar char="○"/>
              <a:defRPr>
                <a:solidFill>
                  <a:srgbClr val="707DA7"/>
                </a:solidFill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rgbClr val="707DA7"/>
              </a:buClr>
              <a:buSzPts val="1400"/>
              <a:buChar char="■"/>
              <a:defRPr>
                <a:solidFill>
                  <a:srgbClr val="707DA7"/>
                </a:solidFill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rgbClr val="707DA7"/>
              </a:buClr>
              <a:buSzPts val="1400"/>
              <a:buChar char="●"/>
              <a:defRPr>
                <a:solidFill>
                  <a:srgbClr val="707DA7"/>
                </a:solidFill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rgbClr val="707DA7"/>
              </a:buClr>
              <a:buSzPts val="1400"/>
              <a:buChar char="○"/>
              <a:defRPr>
                <a:solidFill>
                  <a:srgbClr val="707DA7"/>
                </a:solidFill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rgbClr val="707DA7"/>
              </a:buClr>
              <a:buSzPts val="1400"/>
              <a:buChar char="■"/>
              <a:defRPr>
                <a:solidFill>
                  <a:srgbClr val="707DA7"/>
                </a:solidFill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rgbClr val="707DA7"/>
              </a:buClr>
              <a:buSzPts val="1400"/>
              <a:buChar char="●"/>
              <a:defRPr>
                <a:solidFill>
                  <a:srgbClr val="707DA7"/>
                </a:solidFill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rgbClr val="707DA7"/>
              </a:buClr>
              <a:buSzPts val="1400"/>
              <a:buChar char="○"/>
              <a:defRPr>
                <a:solidFill>
                  <a:srgbClr val="707DA7"/>
                </a:solidFill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rgbClr val="707DA7"/>
              </a:buClr>
              <a:buSzPts val="1400"/>
              <a:buChar char="■"/>
              <a:defRPr>
                <a:solidFill>
                  <a:srgbClr val="707DA7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 (dark)">
  <p:cSld name="BIG_NUMBER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0"/>
          <p:cNvSpPr txBox="1"/>
          <p:nvPr>
            <p:ph hasCustomPrompt="1" type="title"/>
          </p:nvPr>
        </p:nvSpPr>
        <p:spPr>
          <a:xfrm>
            <a:off x="972000" y="1106125"/>
            <a:ext cx="72000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5" name="Google Shape;65;p20"/>
          <p:cNvSpPr txBox="1"/>
          <p:nvPr>
            <p:ph idx="1" type="body"/>
          </p:nvPr>
        </p:nvSpPr>
        <p:spPr>
          <a:xfrm>
            <a:off x="972000" y="3152225"/>
            <a:ext cx="7200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 (dark)">
  <p:cSld name="TITLE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972008" y="744575"/>
            <a:ext cx="72000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b="1"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972000" y="2834125"/>
            <a:ext cx="7200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(dark)">
  <p:cSld name="BLANK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with Scotty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/>
          <p:nvPr>
            <p:ph type="ctrTitle"/>
          </p:nvPr>
        </p:nvSpPr>
        <p:spPr>
          <a:xfrm>
            <a:off x="732925" y="1545450"/>
            <a:ext cx="4320000" cy="205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pic>
        <p:nvPicPr>
          <p:cNvPr id="16" name="Google Shape;16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0425" y="454775"/>
            <a:ext cx="3445475" cy="624455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4"/>
          <p:cNvSpPr txBox="1"/>
          <p:nvPr>
            <p:ph idx="1" type="subTitle"/>
          </p:nvPr>
        </p:nvSpPr>
        <p:spPr>
          <a:xfrm rot="-449582">
            <a:off x="5658998" y="2283747"/>
            <a:ext cx="2861838" cy="501423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8" name="Google Shape;18;p4"/>
          <p:cNvSpPr txBox="1"/>
          <p:nvPr>
            <p:ph idx="2" type="subTitle"/>
          </p:nvPr>
        </p:nvSpPr>
        <p:spPr>
          <a:xfrm rot="-449892">
            <a:off x="5695787" y="2800290"/>
            <a:ext cx="2862175" cy="474779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/>
          <p:nvPr>
            <p:ph type="title"/>
          </p:nvPr>
        </p:nvSpPr>
        <p:spPr>
          <a:xfrm>
            <a:off x="972000" y="2150850"/>
            <a:ext cx="72000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 (dark)">
  <p:cSld name="SECTION_HEADER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/>
          <p:nvPr>
            <p:ph type="title"/>
          </p:nvPr>
        </p:nvSpPr>
        <p:spPr>
          <a:xfrm>
            <a:off x="972000" y="2150850"/>
            <a:ext cx="72000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7"/>
          <p:cNvSpPr txBox="1"/>
          <p:nvPr>
            <p:ph idx="1" type="body"/>
          </p:nvPr>
        </p:nvSpPr>
        <p:spPr>
          <a:xfrm>
            <a:off x="934075" y="1152475"/>
            <a:ext cx="7200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 (dark)">
  <p:cSld name="TITLE_AND_BODY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" name="Google Shape;28;p8"/>
          <p:cNvSpPr txBox="1"/>
          <p:nvPr>
            <p:ph idx="1" type="body"/>
          </p:nvPr>
        </p:nvSpPr>
        <p:spPr>
          <a:xfrm>
            <a:off x="934075" y="1152475"/>
            <a:ext cx="7200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, title and body">
  <p:cSld name="TITLE_AND_BODY_1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/>
          <p:nvPr>
            <p:ph idx="1" type="body"/>
          </p:nvPr>
        </p:nvSpPr>
        <p:spPr>
          <a:xfrm>
            <a:off x="934075" y="1536475"/>
            <a:ext cx="7200000" cy="30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1" name="Google Shape;31;p9"/>
          <p:cNvSpPr txBox="1"/>
          <p:nvPr>
            <p:ph type="title"/>
          </p:nvPr>
        </p:nvSpPr>
        <p:spPr>
          <a:xfrm>
            <a:off x="972000" y="7997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2" type="subTitle"/>
          </p:nvPr>
        </p:nvSpPr>
        <p:spPr>
          <a:xfrm>
            <a:off x="972000" y="445625"/>
            <a:ext cx="7200000" cy="4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707DA7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, title and body 1">
  <p:cSld name="TITLE_AND_BODY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/>
          <p:nvPr>
            <p:ph idx="1" type="body"/>
          </p:nvPr>
        </p:nvSpPr>
        <p:spPr>
          <a:xfrm>
            <a:off x="934075" y="1536475"/>
            <a:ext cx="7200000" cy="30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10"/>
          <p:cNvSpPr txBox="1"/>
          <p:nvPr>
            <p:ph type="title"/>
          </p:nvPr>
        </p:nvSpPr>
        <p:spPr>
          <a:xfrm>
            <a:off x="972000" y="7997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" name="Google Shape;36;p10"/>
          <p:cNvSpPr txBox="1"/>
          <p:nvPr>
            <p:ph idx="2" type="subTitle"/>
          </p:nvPr>
        </p:nvSpPr>
        <p:spPr>
          <a:xfrm>
            <a:off x="972000" y="445625"/>
            <a:ext cx="7200000" cy="4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707DA7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10.xml"/><Relationship Id="rId22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23" Type="http://schemas.openxmlformats.org/officeDocument/2006/relationships/theme" Target="../theme/theme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slideLayout" Target="../slideLayouts/slideLayout18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Open Sans"/>
              <a:buNone/>
              <a:defRPr b="1" sz="2800">
                <a:solidFill>
                  <a:srgbClr val="202F6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Work Sans"/>
              <a:buNone/>
              <a:defRPr sz="2800">
                <a:solidFill>
                  <a:srgbClr val="202F66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Work Sans"/>
              <a:buNone/>
              <a:defRPr sz="2800">
                <a:solidFill>
                  <a:srgbClr val="202F66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Work Sans"/>
              <a:buNone/>
              <a:defRPr sz="2800">
                <a:solidFill>
                  <a:srgbClr val="202F66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Work Sans"/>
              <a:buNone/>
              <a:defRPr sz="2800">
                <a:solidFill>
                  <a:srgbClr val="202F66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Work Sans"/>
              <a:buNone/>
              <a:defRPr sz="2800">
                <a:solidFill>
                  <a:srgbClr val="202F66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Work Sans"/>
              <a:buNone/>
              <a:defRPr sz="2800">
                <a:solidFill>
                  <a:srgbClr val="202F66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Work Sans"/>
              <a:buNone/>
              <a:defRPr sz="2800">
                <a:solidFill>
                  <a:srgbClr val="202F66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Work Sans"/>
              <a:buNone/>
              <a:defRPr sz="2800">
                <a:solidFill>
                  <a:srgbClr val="202F66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34075" y="1152475"/>
            <a:ext cx="7200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2B68"/>
              </a:buClr>
              <a:buSzPts val="1800"/>
              <a:buFont typeface="Open Sans"/>
              <a:buChar char="●"/>
              <a:defRPr sz="1800"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B2B68"/>
              </a:buClr>
              <a:buSzPts val="1400"/>
              <a:buFont typeface="Open Sans"/>
              <a:buChar char="○"/>
              <a:defRPr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B2B68"/>
              </a:buClr>
              <a:buSzPts val="1400"/>
              <a:buFont typeface="Open Sans"/>
              <a:buChar char="■"/>
              <a:defRPr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B2B68"/>
              </a:buClr>
              <a:buSzPts val="1400"/>
              <a:buFont typeface="Open Sans"/>
              <a:buChar char="●"/>
              <a:defRPr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B2B68"/>
              </a:buClr>
              <a:buSzPts val="1400"/>
              <a:buFont typeface="Open Sans"/>
              <a:buChar char="○"/>
              <a:defRPr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B2B68"/>
              </a:buClr>
              <a:buSzPts val="1400"/>
              <a:buFont typeface="Open Sans"/>
              <a:buChar char="■"/>
              <a:defRPr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B2B68"/>
              </a:buClr>
              <a:buSzPts val="1400"/>
              <a:buFont typeface="Open Sans"/>
              <a:buChar char="●"/>
              <a:defRPr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B2B68"/>
              </a:buClr>
              <a:buSzPts val="1400"/>
              <a:buFont typeface="Open Sans"/>
              <a:buChar char="○"/>
              <a:defRPr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1B2B68"/>
              </a:buClr>
              <a:buSzPts val="1400"/>
              <a:buFont typeface="Open Sans"/>
              <a:buChar char="■"/>
              <a:defRPr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scribbr.fr/dissertation-fr/plan-dissertation-juridique/" TargetMode="External"/><Relationship Id="rId4" Type="http://schemas.openxmlformats.org/officeDocument/2006/relationships/hyperlink" Target="https://www.scribbr.fr/dissertation-fr/methodologie-dissertation-droit/" TargetMode="External"/><Relationship Id="rId5" Type="http://schemas.openxmlformats.org/officeDocument/2006/relationships/hyperlink" Target="https://www.scribbr.fr/relecture-correction/memoire-francais/?cp=.fr-Converting-keywords-FR&amp;ag=correction-memoire&amp;gclid=Cj0KCQjww_f2BRC-ARIsAP3zarF-0b66-m1MJkFA9GNr-X_0Y8XF-6UIBYdATl-AXSwfhe3YLRukQPEaAuiCEALw_wcB" TargetMode="External"/><Relationship Id="rId6" Type="http://schemas.openxmlformats.org/officeDocument/2006/relationships/hyperlink" Target="https://www.scribbr.fr/relecture-correction/memoire-francais/?cp=.fr-Converting-keywords-FR&amp;ag=correction-memoire&amp;gclid=Cj0KCQjww_f2BRC-ARIsAP3zarF-0b66-m1MJkFA9GNr-X_0Y8XF-6UIBYdATl-AXSwfhe3YLRukQPEaAuiCEALw_wcB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scribbr.fr/relecture-correction/" TargetMode="External"/><Relationship Id="rId4" Type="http://schemas.openxmlformats.org/officeDocument/2006/relationships/hyperlink" Target="https://www.scribbr.fr/logiciel-anti-plagiat/" TargetMode="External"/><Relationship Id="rId5" Type="http://schemas.openxmlformats.org/officeDocument/2006/relationships/hyperlink" Target="https://www.scribbr.fr/generateur-apa/" TargetMode="External"/><Relationship Id="rId6" Type="http://schemas.openxmlformats.org/officeDocument/2006/relationships/hyperlink" Target="https://www.scribbr.fr/ressources/" TargetMode="External"/><Relationship Id="rId7" Type="http://schemas.openxmlformats.org/officeDocument/2006/relationships/hyperlink" Target="https://www.scribbr.fr/ressources/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scribbr.fr/dissertation-fr/plan-dissertation-juridique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3"/>
          <p:cNvSpPr txBox="1"/>
          <p:nvPr>
            <p:ph type="ctrTitle"/>
          </p:nvPr>
        </p:nvSpPr>
        <p:spPr>
          <a:xfrm>
            <a:off x="972000" y="540075"/>
            <a:ext cx="7200000" cy="22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 plan d’une dissertation juridique</a:t>
            </a:r>
            <a:endParaRPr/>
          </a:p>
        </p:txBody>
      </p:sp>
      <p:sp>
        <p:nvSpPr>
          <p:cNvPr id="73" name="Google Shape;73;p23"/>
          <p:cNvSpPr txBox="1"/>
          <p:nvPr>
            <p:ph idx="1" type="subTitle"/>
          </p:nvPr>
        </p:nvSpPr>
        <p:spPr>
          <a:xfrm>
            <a:off x="972000" y="3009950"/>
            <a:ext cx="7200000" cy="105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Contenu, conseils et exemples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2"/>
          <p:cNvSpPr txBox="1"/>
          <p:nvPr>
            <p:ph type="title"/>
          </p:nvPr>
        </p:nvSpPr>
        <p:spPr>
          <a:xfrm>
            <a:off x="934075" y="445025"/>
            <a:ext cx="7503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 plan type de la dissertation juridique</a:t>
            </a:r>
            <a:endParaRPr/>
          </a:p>
        </p:txBody>
      </p:sp>
      <p:sp>
        <p:nvSpPr>
          <p:cNvPr id="131" name="Google Shape;131;p32"/>
          <p:cNvSpPr txBox="1"/>
          <p:nvPr>
            <p:ph idx="1" type="body"/>
          </p:nvPr>
        </p:nvSpPr>
        <p:spPr>
          <a:xfrm>
            <a:off x="948725" y="1333600"/>
            <a:ext cx="2635500" cy="29427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0D405F"/>
                </a:solidFill>
                <a:highlight>
                  <a:srgbClr val="F3F3F3"/>
                </a:highlight>
                <a:latin typeface="Arial"/>
                <a:ea typeface="Arial"/>
                <a:cs typeface="Arial"/>
                <a:sym typeface="Arial"/>
              </a:rPr>
              <a:t>Introduction</a:t>
            </a:r>
            <a:endParaRPr sz="1300">
              <a:solidFill>
                <a:srgbClr val="0D405F"/>
              </a:solidFill>
              <a:highlight>
                <a:srgbClr val="F3F3F3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0D405F"/>
                </a:solidFill>
                <a:highlight>
                  <a:srgbClr val="F3F3F3"/>
                </a:highlight>
                <a:latin typeface="Arial"/>
                <a:ea typeface="Arial"/>
                <a:cs typeface="Arial"/>
                <a:sym typeface="Arial"/>
              </a:rPr>
              <a:t>  I) Partie 1</a:t>
            </a:r>
            <a:endParaRPr b="1" sz="1300">
              <a:solidFill>
                <a:srgbClr val="0D405F"/>
              </a:solidFill>
              <a:highlight>
                <a:srgbClr val="F3F3F3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0D405F"/>
                </a:solidFill>
                <a:highlight>
                  <a:srgbClr val="F3F3F3"/>
                </a:highlight>
                <a:latin typeface="Arial"/>
                <a:ea typeface="Arial"/>
                <a:cs typeface="Arial"/>
                <a:sym typeface="Arial"/>
              </a:rPr>
              <a:t>Chapeau 1</a:t>
            </a:r>
            <a:endParaRPr sz="1300">
              <a:solidFill>
                <a:srgbClr val="0D405F"/>
              </a:solidFill>
              <a:highlight>
                <a:srgbClr val="F3F3F3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300" u="sng">
                <a:solidFill>
                  <a:srgbClr val="0D405F"/>
                </a:solidFill>
                <a:highlight>
                  <a:srgbClr val="F3F3F3"/>
                </a:highlight>
                <a:latin typeface="Arial"/>
                <a:ea typeface="Arial"/>
                <a:cs typeface="Arial"/>
                <a:sym typeface="Arial"/>
              </a:rPr>
              <a:t>    A) Sous-partie 1</a:t>
            </a:r>
            <a:endParaRPr sz="1300" u="sng">
              <a:solidFill>
                <a:srgbClr val="0D405F"/>
              </a:solidFill>
              <a:highlight>
                <a:srgbClr val="F3F3F3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300" u="sng">
                <a:solidFill>
                  <a:srgbClr val="0D405F"/>
                </a:solidFill>
                <a:highlight>
                  <a:srgbClr val="F3F3F3"/>
                </a:highlight>
                <a:latin typeface="Arial"/>
                <a:ea typeface="Arial"/>
                <a:cs typeface="Arial"/>
                <a:sym typeface="Arial"/>
              </a:rPr>
              <a:t>    B) Sous-partie 2</a:t>
            </a:r>
            <a:endParaRPr sz="1300" u="sng">
              <a:solidFill>
                <a:srgbClr val="0D405F"/>
              </a:solidFill>
              <a:highlight>
                <a:srgbClr val="F3F3F3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300">
                <a:solidFill>
                  <a:srgbClr val="0D405F"/>
                </a:solidFill>
                <a:highlight>
                  <a:srgbClr val="F3F3F3"/>
                </a:highlight>
                <a:latin typeface="Arial"/>
                <a:ea typeface="Arial"/>
                <a:cs typeface="Arial"/>
                <a:sym typeface="Arial"/>
              </a:rPr>
              <a:t>Transition</a:t>
            </a:r>
            <a:endParaRPr sz="1300">
              <a:highlight>
                <a:srgbClr val="F3F3F3"/>
              </a:highlight>
            </a:endParaRPr>
          </a:p>
        </p:txBody>
      </p:sp>
      <p:sp>
        <p:nvSpPr>
          <p:cNvPr id="132" name="Google Shape;132;p32"/>
          <p:cNvSpPr txBox="1"/>
          <p:nvPr/>
        </p:nvSpPr>
        <p:spPr>
          <a:xfrm>
            <a:off x="5279575" y="2845775"/>
            <a:ext cx="3244500" cy="2061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0D405F"/>
                </a:solidFill>
                <a:highlight>
                  <a:srgbClr val="F3F3F3"/>
                </a:highlight>
              </a:rPr>
              <a:t>  </a:t>
            </a:r>
            <a:r>
              <a:rPr b="1" lang="en-GB" sz="1300">
                <a:solidFill>
                  <a:srgbClr val="0D405F"/>
                </a:solidFill>
                <a:highlight>
                  <a:srgbClr val="F3F3F3"/>
                </a:highlight>
              </a:rPr>
              <a:t>II) Partie 2</a:t>
            </a:r>
            <a:endParaRPr b="1" sz="1300">
              <a:solidFill>
                <a:srgbClr val="0D405F"/>
              </a:solidFill>
              <a:highlight>
                <a:srgbClr val="F3F3F3"/>
              </a:highlight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0D405F"/>
                </a:solidFill>
                <a:highlight>
                  <a:srgbClr val="F3F3F3"/>
                </a:highlight>
              </a:rPr>
              <a:t>Chapeau 2</a:t>
            </a:r>
            <a:endParaRPr sz="1300">
              <a:solidFill>
                <a:srgbClr val="0D405F"/>
              </a:solidFill>
              <a:highlight>
                <a:srgbClr val="F3F3F3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300" u="sng">
                <a:solidFill>
                  <a:srgbClr val="0D405F"/>
                </a:solidFill>
                <a:highlight>
                  <a:srgbClr val="F3F3F3"/>
                </a:highlight>
              </a:rPr>
              <a:t>    A) Sous-partie 1</a:t>
            </a:r>
            <a:endParaRPr sz="1300" u="sng">
              <a:solidFill>
                <a:srgbClr val="0D405F"/>
              </a:solidFill>
              <a:highlight>
                <a:srgbClr val="F3F3F3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300" u="sng">
                <a:solidFill>
                  <a:srgbClr val="0D405F"/>
                </a:solidFill>
                <a:highlight>
                  <a:srgbClr val="F3F3F3"/>
                </a:highlight>
              </a:rPr>
              <a:t>    B) Sous-partie 2</a:t>
            </a:r>
            <a:endParaRPr sz="1300" u="sng">
              <a:solidFill>
                <a:srgbClr val="0D405F"/>
              </a:solidFill>
              <a:highlight>
                <a:srgbClr val="F3F3F3"/>
              </a:highlight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0D405F"/>
                </a:solidFill>
                <a:highlight>
                  <a:srgbClr val="F3F3F3"/>
                </a:highlight>
              </a:rPr>
              <a:t>Conclusion (facultative)</a:t>
            </a:r>
            <a:endParaRPr sz="1300">
              <a:solidFill>
                <a:srgbClr val="0D405F"/>
              </a:solidFill>
              <a:highlight>
                <a:srgbClr val="F3F3F3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>
              <a:highlight>
                <a:srgbClr val="F3F3F3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33" name="Google Shape;133;p32"/>
          <p:cNvCxnSpPr/>
          <p:nvPr/>
        </p:nvCxnSpPr>
        <p:spPr>
          <a:xfrm>
            <a:off x="3147775" y="2505100"/>
            <a:ext cx="1904700" cy="1007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 txBox="1"/>
          <p:nvPr>
            <p:ph type="ctrTitle"/>
          </p:nvPr>
        </p:nvSpPr>
        <p:spPr>
          <a:xfrm>
            <a:off x="972000" y="1715700"/>
            <a:ext cx="7200000" cy="171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Ressources recommandées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4"/>
          <p:cNvSpPr txBox="1"/>
          <p:nvPr>
            <p:ph type="title"/>
          </p:nvPr>
        </p:nvSpPr>
        <p:spPr>
          <a:xfrm>
            <a:off x="972000" y="3164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Les ressources de Scribbr</a:t>
            </a:r>
            <a:endParaRPr/>
          </a:p>
        </p:txBody>
      </p:sp>
      <p:sp>
        <p:nvSpPr>
          <p:cNvPr id="144" name="Google Shape;144;p34"/>
          <p:cNvSpPr txBox="1"/>
          <p:nvPr>
            <p:ph idx="1" type="body"/>
          </p:nvPr>
        </p:nvSpPr>
        <p:spPr>
          <a:xfrm>
            <a:off x="756200" y="1249600"/>
            <a:ext cx="6828300" cy="172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u="sng">
                <a:solidFill>
                  <a:schemeClr val="hlink"/>
                </a:solidFill>
                <a:hlinkClick r:id="rId3"/>
              </a:rPr>
              <a:t>Notre article sur le plan d’une dissertation juridique</a:t>
            </a:r>
            <a:r>
              <a:rPr lang="en-GB"/>
              <a:t>.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u="sng">
                <a:solidFill>
                  <a:schemeClr val="hlink"/>
                </a:solidFill>
                <a:hlinkClick r:id="rId4"/>
              </a:rPr>
              <a:t>Notre article sur la méthodologie d’une dissertation de droit</a:t>
            </a:r>
            <a:r>
              <a:rPr lang="en-GB"/>
              <a:t>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Notre service de </a:t>
            </a:r>
            <a:r>
              <a:rPr lang="en-GB" u="sng">
                <a:solidFill>
                  <a:schemeClr val="hlink"/>
                </a:solidFill>
                <a:hlinkClick r:id="rId5"/>
              </a:rPr>
              <a:t>correction</a:t>
            </a:r>
            <a:r>
              <a:rPr lang="en-GB"/>
              <a:t> et </a:t>
            </a:r>
            <a:r>
              <a:rPr lang="en-GB" u="sng">
                <a:solidFill>
                  <a:schemeClr val="hlink"/>
                </a:solidFill>
                <a:hlinkClick r:id="rId6"/>
              </a:rPr>
              <a:t>relecture</a:t>
            </a:r>
            <a:r>
              <a:rPr lang="en-GB"/>
              <a:t> pour votre dissertation juridique. 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5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Salut</a:t>
            </a:r>
            <a:r>
              <a:rPr lang="en-GB"/>
              <a:t>, nous c’est Scribbr </a:t>
            </a:r>
            <a:r>
              <a:rPr lang="en-GB"/>
              <a:t>👋</a:t>
            </a:r>
            <a:endParaRPr/>
          </a:p>
        </p:txBody>
      </p:sp>
      <p:sp>
        <p:nvSpPr>
          <p:cNvPr id="150" name="Google Shape;150;p35"/>
          <p:cNvSpPr txBox="1"/>
          <p:nvPr>
            <p:ph idx="1" type="body"/>
          </p:nvPr>
        </p:nvSpPr>
        <p:spPr>
          <a:xfrm>
            <a:off x="934075" y="1368550"/>
            <a:ext cx="7200000" cy="320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15204F"/>
                </a:solidFill>
                <a:latin typeface="Arial"/>
                <a:ea typeface="Arial"/>
                <a:cs typeface="Arial"/>
                <a:sym typeface="Arial"/>
              </a:rPr>
              <a:t>Nous sommes une équipe de 60 personnes à Amsterdam, et nous travaillons en partenariat avec plus de 500 correcteurs indépendants à travers le monde pour aider les étudiants à obtenir leur diplôme et à devenir de meilleurs écrivains universitaires.</a:t>
            </a:r>
            <a:endParaRPr sz="1400">
              <a:solidFill>
                <a:srgbClr val="15204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15204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15204F"/>
                </a:solidFill>
                <a:latin typeface="Arial"/>
                <a:ea typeface="Arial"/>
                <a:cs typeface="Arial"/>
                <a:sym typeface="Arial"/>
              </a:rPr>
              <a:t>Chaque jour, nous travaillons dur sur notre </a:t>
            </a:r>
            <a:r>
              <a:rPr lang="en-GB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service de relecture et correction</a:t>
            </a:r>
            <a:r>
              <a:rPr lang="en-GB" sz="1400">
                <a:solidFill>
                  <a:srgbClr val="15204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logiciel anti-plagiat,</a:t>
            </a:r>
            <a:r>
              <a:rPr lang="en-GB" sz="1400">
                <a:solidFill>
                  <a:srgbClr val="1520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générateur de sources APA</a:t>
            </a:r>
            <a:r>
              <a:rPr lang="en-GB" sz="1400">
                <a:solidFill>
                  <a:srgbClr val="15204F"/>
                </a:solidFill>
                <a:latin typeface="Arial"/>
                <a:ea typeface="Arial"/>
                <a:cs typeface="Arial"/>
                <a:sym typeface="Arial"/>
              </a:rPr>
              <a:t> et nos </a:t>
            </a:r>
            <a:r>
              <a:rPr lang="en-GB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ressources</a:t>
            </a:r>
            <a:r>
              <a:rPr lang="en-GB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 universitaires.</a:t>
            </a:r>
            <a:endParaRPr sz="1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6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Comment utiliser cette présentation ?</a:t>
            </a:r>
            <a:endParaRPr/>
          </a:p>
        </p:txBody>
      </p:sp>
      <p:sp>
        <p:nvSpPr>
          <p:cNvPr id="156" name="Google Shape;156;p36"/>
          <p:cNvSpPr txBox="1"/>
          <p:nvPr>
            <p:ph idx="1" type="body"/>
          </p:nvPr>
        </p:nvSpPr>
        <p:spPr>
          <a:xfrm>
            <a:off x="857875" y="1122875"/>
            <a:ext cx="7647600" cy="338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15204F"/>
                </a:solidFill>
                <a:latin typeface="Arial"/>
                <a:ea typeface="Arial"/>
                <a:cs typeface="Arial"/>
                <a:sym typeface="Arial"/>
              </a:rPr>
              <a:t>Cette présentation peut être librement utilisée pour éduquer les étudiants sur la rédaction du rapport de stage. Vous pouvez :</a:t>
            </a:r>
            <a:endParaRPr sz="1400">
              <a:solidFill>
                <a:srgbClr val="15204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15204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✓"/>
            </a:pPr>
            <a:r>
              <a:rPr lang="en-GB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afficher cette présentation dans un environnement de classe ;</a:t>
            </a: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✓"/>
            </a:pPr>
            <a:r>
              <a:rPr lang="en-GB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modifier ou supprimer des diapositives ;</a:t>
            </a: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✓"/>
            </a:pPr>
            <a:r>
              <a:rPr lang="en-GB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distribuer cette présentation sur papier ou dans des environnements d'étudiants privés (par exemple Moodle, BlackBoard, Google Classroom, etc.).</a:t>
            </a:r>
            <a:endParaRPr sz="1400">
              <a:solidFill>
                <a:srgbClr val="15204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15204F"/>
                </a:solidFill>
                <a:latin typeface="Arial"/>
                <a:ea typeface="Arial"/>
                <a:cs typeface="Arial"/>
                <a:sym typeface="Arial"/>
              </a:rPr>
              <a:t>Merci de rendre hommage à Scribbr pour la création de cette ressource.</a:t>
            </a:r>
            <a:endParaRPr sz="1400">
              <a:solidFill>
                <a:srgbClr val="15204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15204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15204F"/>
                </a:solidFill>
                <a:latin typeface="Arial"/>
                <a:ea typeface="Arial"/>
                <a:cs typeface="Arial"/>
                <a:sym typeface="Arial"/>
              </a:rPr>
              <a:t>Des questions ou des commentaires ? Ajoutez-les en dessous de l’article sur le plan de la dissertation juridique : </a:t>
            </a:r>
            <a:r>
              <a:rPr lang="en-GB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https://www.scribbr.fr/dissertation-fr/plan-dissertation-juridique/</a:t>
            </a:r>
            <a:r>
              <a:rPr lang="en-GB" sz="1400">
                <a:solidFill>
                  <a:srgbClr val="1520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u="sng">
              <a:solidFill>
                <a:srgbClr val="00000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4"/>
          <p:cNvSpPr txBox="1"/>
          <p:nvPr>
            <p:ph type="title"/>
          </p:nvPr>
        </p:nvSpPr>
        <p:spPr>
          <a:xfrm>
            <a:off x="934075" y="445025"/>
            <a:ext cx="7574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La dissertation juridique</a:t>
            </a:r>
            <a:endParaRPr/>
          </a:p>
        </p:txBody>
      </p:sp>
      <p:sp>
        <p:nvSpPr>
          <p:cNvPr id="79" name="Google Shape;79;p24"/>
          <p:cNvSpPr txBox="1"/>
          <p:nvPr>
            <p:ph idx="1" type="body"/>
          </p:nvPr>
        </p:nvSpPr>
        <p:spPr>
          <a:xfrm>
            <a:off x="4045500" y="1733375"/>
            <a:ext cx="4104600" cy="21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15204F"/>
                </a:solidFill>
                <a:highlight>
                  <a:srgbClr val="FFFFFF"/>
                </a:highlight>
              </a:rPr>
              <a:t>La dissertation juridique suit un plan spécifique en deux parties. Son but ? Développer des arguments afin d’exposer une thèse et ses limites ! </a:t>
            </a:r>
            <a:endParaRPr>
              <a:solidFill>
                <a:srgbClr val="15204F"/>
              </a:solidFill>
              <a:highlight>
                <a:srgbClr val="FFFFFF"/>
              </a:highlight>
            </a:endParaRPr>
          </a:p>
        </p:txBody>
      </p:sp>
      <p:pic>
        <p:nvPicPr>
          <p:cNvPr id="80" name="Google Shape;8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82543">
            <a:off x="527116" y="1939875"/>
            <a:ext cx="3206768" cy="20632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5"/>
          <p:cNvSpPr txBox="1"/>
          <p:nvPr>
            <p:ph type="ctrTitle"/>
          </p:nvPr>
        </p:nvSpPr>
        <p:spPr>
          <a:xfrm>
            <a:off x="701999" y="711300"/>
            <a:ext cx="77400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 contenu</a:t>
            </a:r>
            <a:endParaRPr/>
          </a:p>
        </p:txBody>
      </p:sp>
      <p:sp>
        <p:nvSpPr>
          <p:cNvPr id="86" name="Google Shape;86;p25"/>
          <p:cNvSpPr txBox="1"/>
          <p:nvPr>
            <p:ph idx="1" type="subTitle"/>
          </p:nvPr>
        </p:nvSpPr>
        <p:spPr>
          <a:xfrm>
            <a:off x="972000" y="2834125"/>
            <a:ext cx="7200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Que mettre dans le plan d’une dissertation juridique ?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6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GB"/>
              <a:t>Une introduction </a:t>
            </a:r>
            <a:endParaRPr/>
          </a:p>
        </p:txBody>
      </p:sp>
      <p:sp>
        <p:nvSpPr>
          <p:cNvPr id="92" name="Google Shape;92;p26"/>
          <p:cNvSpPr txBox="1"/>
          <p:nvPr>
            <p:ph idx="1" type="body"/>
          </p:nvPr>
        </p:nvSpPr>
        <p:spPr>
          <a:xfrm>
            <a:off x="934075" y="1152475"/>
            <a:ext cx="7639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1B2B68"/>
                </a:solidFill>
                <a:highlight>
                  <a:srgbClr val="FFFFFF"/>
                </a:highlight>
              </a:rPr>
              <a:t>Les quatre éléments de l’introduction : </a:t>
            </a:r>
            <a:endParaRPr>
              <a:solidFill>
                <a:srgbClr val="1B2B68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lnSpc>
                <a:spcPct val="180000"/>
              </a:lnSpc>
              <a:spcBef>
                <a:spcPts val="1200"/>
              </a:spcBef>
              <a:spcAft>
                <a:spcPts val="0"/>
              </a:spcAft>
              <a:buClr>
                <a:srgbClr val="1B2B68"/>
              </a:buClr>
              <a:buSzPts val="1800"/>
              <a:buAutoNum type="arabicPeriod"/>
            </a:pPr>
            <a:r>
              <a:rPr lang="en-GB">
                <a:solidFill>
                  <a:srgbClr val="1B2B68"/>
                </a:solidFill>
                <a:highlight>
                  <a:srgbClr val="FFFFFF"/>
                </a:highlight>
              </a:rPr>
              <a:t>La phrase d’accroche</a:t>
            </a:r>
            <a:r>
              <a:rPr lang="en-GB">
                <a:highlight>
                  <a:srgbClr val="FFFFFF"/>
                </a:highlight>
              </a:rPr>
              <a:t> ;</a:t>
            </a:r>
            <a:r>
              <a:rPr lang="en-GB">
                <a:solidFill>
                  <a:srgbClr val="1B2B68"/>
                </a:solidFill>
                <a:highlight>
                  <a:srgbClr val="FFFFFF"/>
                </a:highlight>
              </a:rPr>
              <a:t> </a:t>
            </a:r>
            <a:endParaRPr>
              <a:solidFill>
                <a:srgbClr val="1B2B68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1B2B68"/>
              </a:buClr>
              <a:buSzPts val="1800"/>
              <a:buAutoNum type="arabicPeriod"/>
            </a:pPr>
            <a:r>
              <a:rPr lang="en-GB">
                <a:solidFill>
                  <a:srgbClr val="1B2B68"/>
                </a:solidFill>
                <a:highlight>
                  <a:srgbClr val="FFFFFF"/>
                </a:highlight>
              </a:rPr>
              <a:t>La définition des termes du sujet</a:t>
            </a:r>
            <a:r>
              <a:rPr lang="en-GB">
                <a:highlight>
                  <a:srgbClr val="FFFFFF"/>
                </a:highlight>
              </a:rPr>
              <a:t> ;</a:t>
            </a:r>
            <a:r>
              <a:rPr lang="en-GB">
                <a:solidFill>
                  <a:srgbClr val="1B2B68"/>
                </a:solidFill>
                <a:highlight>
                  <a:srgbClr val="FFFFFF"/>
                </a:highlight>
              </a:rPr>
              <a:t> </a:t>
            </a:r>
            <a:endParaRPr>
              <a:solidFill>
                <a:srgbClr val="1B2B68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1B2B68"/>
              </a:buClr>
              <a:buSzPts val="1800"/>
              <a:buAutoNum type="arabicPeriod"/>
            </a:pPr>
            <a:r>
              <a:rPr lang="en-GB">
                <a:solidFill>
                  <a:srgbClr val="1B2B68"/>
                </a:solidFill>
                <a:highlight>
                  <a:srgbClr val="FFFFFF"/>
                </a:highlight>
              </a:rPr>
              <a:t>La problématique</a:t>
            </a:r>
            <a:r>
              <a:rPr lang="en-GB">
                <a:highlight>
                  <a:srgbClr val="FFFFFF"/>
                </a:highlight>
              </a:rPr>
              <a:t> ;</a:t>
            </a:r>
            <a:endParaRPr>
              <a:solidFill>
                <a:srgbClr val="1B2B68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1B2B68"/>
              </a:buClr>
              <a:buSzPts val="1800"/>
              <a:buAutoNum type="arabicPeriod"/>
            </a:pPr>
            <a:r>
              <a:rPr lang="en-GB">
                <a:solidFill>
                  <a:srgbClr val="1B2B68"/>
                </a:solidFill>
                <a:highlight>
                  <a:srgbClr val="FFFFFF"/>
                </a:highlight>
              </a:rPr>
              <a:t>L’annonce d</a:t>
            </a:r>
            <a:r>
              <a:rPr lang="en-GB">
                <a:highlight>
                  <a:srgbClr val="FFFFFF"/>
                </a:highlight>
              </a:rPr>
              <a:t>u</a:t>
            </a:r>
            <a:r>
              <a:rPr lang="en-GB">
                <a:solidFill>
                  <a:srgbClr val="1B2B68"/>
                </a:solidFill>
                <a:highlight>
                  <a:srgbClr val="FFFFFF"/>
                </a:highlight>
              </a:rPr>
              <a:t> plan.</a:t>
            </a:r>
            <a:endParaRPr>
              <a:solidFill>
                <a:srgbClr val="1B2B68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lt1"/>
              </a:highlight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7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2. Des chapeaux </a:t>
            </a:r>
            <a:endParaRPr/>
          </a:p>
        </p:txBody>
      </p:sp>
      <p:sp>
        <p:nvSpPr>
          <p:cNvPr id="98" name="Google Shape;98;p27"/>
          <p:cNvSpPr txBox="1"/>
          <p:nvPr>
            <p:ph idx="1" type="body"/>
          </p:nvPr>
        </p:nvSpPr>
        <p:spPr>
          <a:xfrm>
            <a:off x="934075" y="1353125"/>
            <a:ext cx="7200000" cy="13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800"/>
              <a:buChar char="✓"/>
            </a:pPr>
            <a:r>
              <a:rPr lang="en-GB">
                <a:highlight>
                  <a:schemeClr val="lt1"/>
                </a:highlight>
              </a:rPr>
              <a:t>Chaque sous-partie est présentée dans un chapeau.</a:t>
            </a:r>
            <a:endParaRPr>
              <a:highlight>
                <a:schemeClr val="lt1"/>
              </a:highlight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800"/>
              <a:buChar char="✓"/>
            </a:pPr>
            <a:r>
              <a:rPr lang="en-GB">
                <a:highlight>
                  <a:schemeClr val="lt1"/>
                </a:highlight>
              </a:rPr>
              <a:t>En une phrase courte le contenu de la sous-partie suivante est </a:t>
            </a:r>
            <a:r>
              <a:rPr lang="en-GB">
                <a:highlight>
                  <a:schemeClr val="lt1"/>
                </a:highlight>
              </a:rPr>
              <a:t>présenté</a:t>
            </a:r>
            <a:r>
              <a:rPr lang="en-GB">
                <a:highlight>
                  <a:schemeClr val="lt1"/>
                </a:highlight>
              </a:rPr>
              <a:t>.  </a:t>
            </a:r>
            <a:endParaRPr sz="1500">
              <a:solidFill>
                <a:srgbClr val="000000"/>
              </a:solidFill>
              <a:highlight>
                <a:schemeClr val="lt1"/>
              </a:highlight>
            </a:endParaRPr>
          </a:p>
        </p:txBody>
      </p:sp>
      <p:sp>
        <p:nvSpPr>
          <p:cNvPr id="99" name="Google Shape;99;p27"/>
          <p:cNvSpPr txBox="1"/>
          <p:nvPr/>
        </p:nvSpPr>
        <p:spPr>
          <a:xfrm>
            <a:off x="1202250" y="3254325"/>
            <a:ext cx="6739500" cy="114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highlight>
                  <a:srgbClr val="F3F3F3"/>
                </a:highlight>
                <a:latin typeface="Open Sans"/>
                <a:ea typeface="Open Sans"/>
                <a:cs typeface="Open Sans"/>
                <a:sym typeface="Open Sans"/>
              </a:rPr>
              <a:t>Nous étudierons ici l’évolution du droit français en matière de droit d’asile, afin de comprendre l’évolution du positionnement de l’État français au fil des cinquante dernières années. </a:t>
            </a:r>
            <a:endParaRPr sz="1300">
              <a:highlight>
                <a:srgbClr val="F3F3F3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highlight>
                <a:srgbClr val="F3F3F3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8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3. Un développement</a:t>
            </a:r>
            <a:endParaRPr/>
          </a:p>
        </p:txBody>
      </p:sp>
      <p:sp>
        <p:nvSpPr>
          <p:cNvPr id="105" name="Google Shape;105;p28"/>
          <p:cNvSpPr txBox="1"/>
          <p:nvPr>
            <p:ph idx="1" type="body"/>
          </p:nvPr>
        </p:nvSpPr>
        <p:spPr>
          <a:xfrm>
            <a:off x="934075" y="1152475"/>
            <a:ext cx="7200000" cy="63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800"/>
              <a:buChar char="✓"/>
            </a:pPr>
            <a:r>
              <a:rPr lang="en-GB">
                <a:highlight>
                  <a:schemeClr val="lt1"/>
                </a:highlight>
              </a:rPr>
              <a:t>Équilibré !</a:t>
            </a:r>
            <a:endParaRPr>
              <a:highlight>
                <a:schemeClr val="lt1"/>
              </a:highlight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800"/>
              <a:buChar char="✓"/>
            </a:pPr>
            <a:r>
              <a:rPr lang="en-GB">
                <a:highlight>
                  <a:schemeClr val="lt1"/>
                </a:highlight>
              </a:rPr>
              <a:t>Deux parties et deux sous-parties. </a:t>
            </a:r>
            <a:endParaRPr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106" name="Google Shape;106;p28"/>
          <p:cNvSpPr txBox="1"/>
          <p:nvPr/>
        </p:nvSpPr>
        <p:spPr>
          <a:xfrm>
            <a:off x="3072000" y="2108100"/>
            <a:ext cx="3000000" cy="3000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1B2B68"/>
                </a:solidFill>
                <a:highlight>
                  <a:srgbClr val="F3F3F3"/>
                </a:highlight>
                <a:latin typeface="Open Sans"/>
                <a:ea typeface="Open Sans"/>
                <a:cs typeface="Open Sans"/>
                <a:sym typeface="Open Sans"/>
              </a:rPr>
              <a:t>I. </a:t>
            </a:r>
            <a:r>
              <a:rPr b="1" lang="en-GB" sz="1300">
                <a:solidFill>
                  <a:srgbClr val="1B2B68"/>
                </a:solidFill>
                <a:highlight>
                  <a:srgbClr val="F3F3F3"/>
                </a:highlight>
                <a:latin typeface="Open Sans"/>
                <a:ea typeface="Open Sans"/>
                <a:cs typeface="Open Sans"/>
                <a:sym typeface="Open Sans"/>
              </a:rPr>
              <a:t>Partie 1</a:t>
            </a:r>
            <a:endParaRPr b="1" sz="1300">
              <a:solidFill>
                <a:srgbClr val="1B2B68"/>
              </a:solidFill>
              <a:highlight>
                <a:srgbClr val="F3F3F3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1B2B68"/>
              </a:buClr>
              <a:buSzPts val="1300"/>
              <a:buFont typeface="Open Sans"/>
              <a:buAutoNum type="alphaUcPeriod"/>
            </a:pPr>
            <a:r>
              <a:rPr lang="en-GB" sz="1300">
                <a:solidFill>
                  <a:srgbClr val="1B2B68"/>
                </a:solidFill>
                <a:highlight>
                  <a:srgbClr val="F3F3F3"/>
                </a:highlight>
                <a:latin typeface="Open Sans"/>
                <a:ea typeface="Open Sans"/>
                <a:cs typeface="Open Sans"/>
                <a:sym typeface="Open Sans"/>
              </a:rPr>
              <a:t> Sous-partie 1</a:t>
            </a:r>
            <a:endParaRPr sz="1300">
              <a:solidFill>
                <a:srgbClr val="1B2B68"/>
              </a:solidFill>
              <a:highlight>
                <a:srgbClr val="F3F3F3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B2B68"/>
              </a:buClr>
              <a:buSzPts val="1300"/>
              <a:buFont typeface="Open Sans"/>
              <a:buAutoNum type="alphaUcPeriod"/>
            </a:pPr>
            <a:r>
              <a:rPr lang="en-GB" sz="1300">
                <a:solidFill>
                  <a:srgbClr val="1B2B68"/>
                </a:solidFill>
                <a:highlight>
                  <a:srgbClr val="F3F3F3"/>
                </a:highlight>
                <a:latin typeface="Open Sans"/>
                <a:ea typeface="Open Sans"/>
                <a:cs typeface="Open Sans"/>
                <a:sym typeface="Open Sans"/>
              </a:rPr>
              <a:t> Sous-partie 2</a:t>
            </a:r>
            <a:endParaRPr sz="1300">
              <a:solidFill>
                <a:srgbClr val="1B2B68"/>
              </a:solidFill>
              <a:highlight>
                <a:srgbClr val="F3F3F3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1B2B68"/>
              </a:solidFill>
              <a:highlight>
                <a:srgbClr val="F3F3F3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1B2B68"/>
                </a:solidFill>
                <a:highlight>
                  <a:srgbClr val="F3F3F3"/>
                </a:highlight>
                <a:latin typeface="Open Sans"/>
                <a:ea typeface="Open Sans"/>
                <a:cs typeface="Open Sans"/>
                <a:sym typeface="Open Sans"/>
              </a:rPr>
              <a:t>II. Partie 2</a:t>
            </a:r>
            <a:endParaRPr b="1" sz="1300">
              <a:solidFill>
                <a:srgbClr val="1B2B68"/>
              </a:solidFill>
              <a:highlight>
                <a:srgbClr val="F3F3F3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1B2B68"/>
              </a:buClr>
              <a:buSzPts val="1300"/>
              <a:buFont typeface="Open Sans"/>
              <a:buAutoNum type="alphaUcPeriod"/>
            </a:pPr>
            <a:r>
              <a:rPr lang="en-GB" sz="1300">
                <a:solidFill>
                  <a:srgbClr val="1B2B68"/>
                </a:solidFill>
                <a:highlight>
                  <a:srgbClr val="F3F3F3"/>
                </a:highlight>
                <a:latin typeface="Open Sans"/>
                <a:ea typeface="Open Sans"/>
                <a:cs typeface="Open Sans"/>
                <a:sym typeface="Open Sans"/>
              </a:rPr>
              <a:t>Sous-partie 1</a:t>
            </a:r>
            <a:endParaRPr sz="1300">
              <a:solidFill>
                <a:srgbClr val="1B2B68"/>
              </a:solidFill>
              <a:highlight>
                <a:srgbClr val="F3F3F3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B2B68"/>
              </a:buClr>
              <a:buSzPts val="1300"/>
              <a:buFont typeface="Open Sans"/>
              <a:buAutoNum type="alphaUcPeriod"/>
            </a:pPr>
            <a:r>
              <a:rPr lang="en-GB" sz="1300">
                <a:solidFill>
                  <a:srgbClr val="1B2B68"/>
                </a:solidFill>
                <a:highlight>
                  <a:srgbClr val="F3F3F3"/>
                </a:highlight>
                <a:latin typeface="Open Sans"/>
                <a:ea typeface="Open Sans"/>
                <a:cs typeface="Open Sans"/>
                <a:sym typeface="Open Sans"/>
              </a:rPr>
              <a:t>Sous-partie 2</a:t>
            </a:r>
            <a:endParaRPr sz="1300">
              <a:solidFill>
                <a:srgbClr val="1B2B68"/>
              </a:solidFill>
              <a:highlight>
                <a:srgbClr val="F3F3F3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9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4. Une transition</a:t>
            </a:r>
            <a:endParaRPr/>
          </a:p>
        </p:txBody>
      </p:sp>
      <p:sp>
        <p:nvSpPr>
          <p:cNvPr id="112" name="Google Shape;112;p29"/>
          <p:cNvSpPr txBox="1"/>
          <p:nvPr>
            <p:ph idx="1" type="body"/>
          </p:nvPr>
        </p:nvSpPr>
        <p:spPr>
          <a:xfrm>
            <a:off x="934075" y="1457275"/>
            <a:ext cx="7200000" cy="136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800"/>
              <a:buChar char="✓"/>
            </a:pPr>
            <a:r>
              <a:rPr lang="en-GB">
                <a:highlight>
                  <a:schemeClr val="lt1"/>
                </a:highlight>
              </a:rPr>
              <a:t>Entre les deux grandes parties du développement.</a:t>
            </a:r>
            <a:endParaRPr>
              <a:highlight>
                <a:schemeClr val="lt1"/>
              </a:highlight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800"/>
              <a:buChar char="✓"/>
            </a:pPr>
            <a:r>
              <a:rPr lang="en-GB">
                <a:highlight>
                  <a:schemeClr val="lt1"/>
                </a:highlight>
              </a:rPr>
              <a:t>A</a:t>
            </a:r>
            <a:r>
              <a:rPr lang="en-GB">
                <a:highlight>
                  <a:schemeClr val="lt1"/>
                </a:highlight>
              </a:rPr>
              <a:t>près</a:t>
            </a:r>
            <a:r>
              <a:rPr lang="en-GB">
                <a:highlight>
                  <a:schemeClr val="lt1"/>
                </a:highlight>
              </a:rPr>
              <a:t> la sous-partie 2 de la partie 1 et la partie 2, pensez à ajouter une transition pertinente. </a:t>
            </a:r>
            <a:endParaRPr sz="1500">
              <a:solidFill>
                <a:srgbClr val="000000"/>
              </a:solidFill>
              <a:highlight>
                <a:schemeClr val="lt1"/>
              </a:highlight>
            </a:endParaRPr>
          </a:p>
        </p:txBody>
      </p:sp>
      <p:sp>
        <p:nvSpPr>
          <p:cNvPr id="113" name="Google Shape;113;p29"/>
          <p:cNvSpPr txBox="1"/>
          <p:nvPr/>
        </p:nvSpPr>
        <p:spPr>
          <a:xfrm>
            <a:off x="541650" y="3323950"/>
            <a:ext cx="8060700" cy="1214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highlight>
                  <a:srgbClr val="F3F3F3"/>
                </a:highlight>
                <a:latin typeface="Open Sans"/>
                <a:ea typeface="Open Sans"/>
                <a:cs typeface="Open Sans"/>
                <a:sym typeface="Open Sans"/>
              </a:rPr>
              <a:t>Si la première partie (1) nous a permis de comprendre les évolutions du droit français sur le droit d’asile, on peut se demander si des phénomènes sociaux ont pu avoir un impact sur cette évolution ; ce que cherchera à comprendre la partie suivante (2). </a:t>
            </a:r>
            <a:endParaRPr sz="1300">
              <a:highlight>
                <a:srgbClr val="F3F3F3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0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5. Une conclusion (si besoin) </a:t>
            </a:r>
            <a:endParaRPr/>
          </a:p>
        </p:txBody>
      </p:sp>
      <p:sp>
        <p:nvSpPr>
          <p:cNvPr id="119" name="Google Shape;119;p30"/>
          <p:cNvSpPr txBox="1"/>
          <p:nvPr>
            <p:ph idx="1" type="body"/>
          </p:nvPr>
        </p:nvSpPr>
        <p:spPr>
          <a:xfrm>
            <a:off x="934075" y="1762075"/>
            <a:ext cx="6111900" cy="100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800"/>
              <a:buChar char="✓"/>
            </a:pPr>
            <a:r>
              <a:rPr lang="en-GB">
                <a:highlight>
                  <a:schemeClr val="lt1"/>
                </a:highlight>
              </a:rPr>
              <a:t>La conclusion n’est pas obligatoire si la sous-partie 2 de la partie 2 propose une “ouverture” du sujet.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1"/>
          <p:cNvSpPr txBox="1"/>
          <p:nvPr>
            <p:ph type="ctrTitle"/>
          </p:nvPr>
        </p:nvSpPr>
        <p:spPr>
          <a:xfrm>
            <a:off x="972008" y="744575"/>
            <a:ext cx="72000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 plan type </a:t>
            </a:r>
            <a:endParaRPr/>
          </a:p>
        </p:txBody>
      </p:sp>
      <p:sp>
        <p:nvSpPr>
          <p:cNvPr id="125" name="Google Shape;125;p31"/>
          <p:cNvSpPr txBox="1"/>
          <p:nvPr>
            <p:ph idx="1" type="subTitle"/>
          </p:nvPr>
        </p:nvSpPr>
        <p:spPr>
          <a:xfrm>
            <a:off x="972000" y="2834125"/>
            <a:ext cx="7200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Structure de la dissertation juridique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cribbr">
  <a:themeElements>
    <a:clrScheme name="Simple Light">
      <a:dk1>
        <a:srgbClr val="202F66"/>
      </a:dk1>
      <a:lt1>
        <a:srgbClr val="FFFFFF"/>
      </a:lt1>
      <a:dk2>
        <a:srgbClr val="15204F"/>
      </a:dk2>
      <a:lt2>
        <a:srgbClr val="F9F9FB"/>
      </a:lt2>
      <a:accent1>
        <a:srgbClr val="FC5216"/>
      </a:accent1>
      <a:accent2>
        <a:srgbClr val="18CDBB"/>
      </a:accent2>
      <a:accent3>
        <a:srgbClr val="BE59BE"/>
      </a:accent3>
      <a:accent4>
        <a:srgbClr val="92C65A"/>
      </a:accent4>
      <a:accent5>
        <a:srgbClr val="FFC107"/>
      </a:accent5>
      <a:accent6>
        <a:srgbClr val="FF6562"/>
      </a:accent6>
      <a:hlink>
        <a:srgbClr val="1F80E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