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Work Sans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WorkSans-regular.fntdata"/><Relationship Id="rId21" Type="http://schemas.openxmlformats.org/officeDocument/2006/relationships/slide" Target="slides/slide16.xml"/><Relationship Id="rId24" Type="http://schemas.openxmlformats.org/officeDocument/2006/relationships/font" Target="fonts/WorkSans-italic.fntdata"/><Relationship Id="rId23" Type="http://schemas.openxmlformats.org/officeDocument/2006/relationships/font" Target="fonts/Work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WorkSans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remerciements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remerciements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electure-correction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https://www.scribbr.fr/rapport-de-stage/remerciements/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aef69ff8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aef69ff8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728fdd2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728fdd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aef69ff8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aef69ff8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les remerciements dans un rapport de stage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https://www.scribbr.fr/rapport-de-stage/remerciements/</a:t>
            </a:r>
            <a:r>
              <a:rPr lang="en-GB"/>
              <a:t> 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a2ae1820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a2ae1820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a781cf7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aa781cf7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</a:t>
            </a:r>
            <a:r>
              <a:rPr lang="en-GB"/>
              <a:t>ette partie fait </a:t>
            </a:r>
            <a:r>
              <a:rPr lang="en-GB"/>
              <a:t>traditionnellement</a:t>
            </a:r>
            <a:r>
              <a:rPr lang="en-GB"/>
              <a:t> une demi-page, et ne doit pas dépasser une page A4 sur Word.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ton doit être </a:t>
            </a:r>
            <a:r>
              <a:rPr lang="en-GB"/>
              <a:t>chaleureux</a:t>
            </a:r>
            <a:r>
              <a:rPr lang="en-GB"/>
              <a:t> sans être bateau, ni exagérer.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Les remerciements se trouvent dans la partie introductive de votre rapport de stage, entre la page de garde et le sommaire.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aef69ff8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aef69ff8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ef69ff8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aef69ff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Plusieurs raisons peuvent motiver vos remerciements. Dans la </a:t>
            </a:r>
            <a:r>
              <a:rPr lang="en-GB"/>
              <a:t>rédaction</a:t>
            </a:r>
            <a:r>
              <a:rPr lang="en-GB"/>
              <a:t> de votre rapport de stage, plusieurs personnes ont pu vous venir en aide. Il s’agit ici de les remercier pour ce qu’ils ont apporté à ce travail.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aef69ff8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aef69ff8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Les remerciements doivent être synthétiques et sincères. Pas besoin d’en faire trop !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Comme pour le reste de votre rapport de stage, il est important de veiller à l’orthographe. Profitez du service de relecture et correction Scribbr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https://www.scribbr.fr/relecture-correction/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aa781cf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aa781cf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aef69ff8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aef69ff8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Vous devez remercier les personnes qui vous ont aidé et soutenu tout au long de la rédaction de votre rapport de stage.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Dans vos remerciements il est important de respecter un ordre hiérarchique particulier.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cribbr.fr/rapport-de-stage/remerciements/" TargetMode="External"/><Relationship Id="rId4" Type="http://schemas.openxmlformats.org/officeDocument/2006/relationships/hyperlink" Target="https://www.scribbr.fr/rapport-de-stage/remerciements/" TargetMode="External"/><Relationship Id="rId5" Type="http://schemas.openxmlformats.org/officeDocument/2006/relationships/hyperlink" Target="https://www.scribbr.fr/rapport-de-stage/comment-reussir-son-rapport-de-stage/" TargetMode="External"/><Relationship Id="rId6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Relationship Id="rId7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cribbr.fr/rapport-de-stage/remerciement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0" y="540075"/>
            <a:ext cx="72000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remerciements d’un rapport de stage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3009950"/>
            <a:ext cx="72000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les réussir 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Exemples </a:t>
            </a:r>
            <a:endParaRPr/>
          </a:p>
        </p:txBody>
      </p:sp>
      <p:sp>
        <p:nvSpPr>
          <p:cNvPr id="128" name="Google Shape;128;p3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Remercier son maître de stage, l’équipe pédagogique, ses proches...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idx="1" type="body"/>
          </p:nvPr>
        </p:nvSpPr>
        <p:spPr>
          <a:xfrm>
            <a:off x="934075" y="1470500"/>
            <a:ext cx="7200000" cy="886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Arial"/>
                <a:ea typeface="Arial"/>
                <a:cs typeface="Arial"/>
                <a:sym typeface="Arial"/>
              </a:rPr>
              <a:t>En premier lieu, je tiens à remercier 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  <a:latin typeface="Arial"/>
                <a:ea typeface="Arial"/>
                <a:cs typeface="Arial"/>
                <a:sym typeface="Arial"/>
              </a:rPr>
              <a:t>M. Loka, directeur de l’entreprise Frixpa</a:t>
            </a: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Arial"/>
                <a:ea typeface="Arial"/>
                <a:cs typeface="Arial"/>
                <a:sym typeface="Arial"/>
              </a:rPr>
              <a:t>. En tant que maître de stage, il m’a beaucoup appris et a partagé ses connaissances dans le domaine du 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  <a:latin typeface="Arial"/>
                <a:ea typeface="Arial"/>
                <a:cs typeface="Arial"/>
                <a:sym typeface="Arial"/>
              </a:rPr>
              <a:t>marketing.</a:t>
            </a:r>
            <a:endParaRPr b="1"/>
          </a:p>
        </p:txBody>
      </p:sp>
      <p:sp>
        <p:nvSpPr>
          <p:cNvPr id="134" name="Google Shape;134;p33"/>
          <p:cNvSpPr txBox="1"/>
          <p:nvPr/>
        </p:nvSpPr>
        <p:spPr>
          <a:xfrm>
            <a:off x="934075" y="3473375"/>
            <a:ext cx="7200000" cy="77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</a:rPr>
              <a:t>Je saisis cette occasion pour adresser mes profonds remerciements aux responsables et au personnel de 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</a:rPr>
              <a:t>l'École de marketing de Toulouse</a:t>
            </a: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</a:rPr>
              <a:t>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33"/>
          <p:cNvSpPr txBox="1"/>
          <p:nvPr/>
        </p:nvSpPr>
        <p:spPr>
          <a:xfrm>
            <a:off x="972000" y="2913650"/>
            <a:ext cx="7200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Remercier l’équipe pédagogique</a:t>
            </a:r>
            <a:endParaRPr b="1" sz="18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33"/>
          <p:cNvSpPr txBox="1"/>
          <p:nvPr/>
        </p:nvSpPr>
        <p:spPr>
          <a:xfrm>
            <a:off x="934075" y="846100"/>
            <a:ext cx="72000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Remercier son maître de stage </a:t>
            </a:r>
            <a:endParaRPr b="1" sz="18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idx="1" type="body"/>
          </p:nvPr>
        </p:nvSpPr>
        <p:spPr>
          <a:xfrm>
            <a:off x="872550" y="519425"/>
            <a:ext cx="7200000" cy="5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Remercier les </a:t>
            </a:r>
            <a:r>
              <a:rPr b="1" lang="en-GB"/>
              <a:t>enseignants</a:t>
            </a:r>
            <a:r>
              <a:rPr b="1" lang="en-GB"/>
              <a:t>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4"/>
          <p:cNvSpPr txBox="1"/>
          <p:nvPr/>
        </p:nvSpPr>
        <p:spPr>
          <a:xfrm>
            <a:off x="872550" y="2571750"/>
            <a:ext cx="80706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Remercier ses proches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34"/>
          <p:cNvSpPr txBox="1"/>
          <p:nvPr/>
        </p:nvSpPr>
        <p:spPr>
          <a:xfrm>
            <a:off x="887850" y="1058225"/>
            <a:ext cx="7169400" cy="145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Je désire aussi remercier les professeurs de </a:t>
            </a:r>
            <a:r>
              <a:rPr b="1" lang="en-GB" sz="1500">
                <a:solidFill>
                  <a:srgbClr val="0D405F"/>
                </a:solidFill>
                <a:highlight>
                  <a:schemeClr val="lt2"/>
                </a:highlight>
              </a:rPr>
              <a:t>l'École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 de marketing de Toulouse,</a:t>
            </a: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 qui m’ont fourni les outils nécessaires au bon déroulement de mon stage. Je tiens à remercier spécialement 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M. Prus</a:t>
            </a: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, qui fut le premier à me soutenir dans ma démarche de stage.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34"/>
          <p:cNvSpPr txBox="1"/>
          <p:nvPr/>
        </p:nvSpPr>
        <p:spPr>
          <a:xfrm>
            <a:off x="872550" y="3165225"/>
            <a:ext cx="7792200" cy="145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Un grand merci à 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ma mère </a:t>
            </a: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et 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mon père</a:t>
            </a: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, pour leurs conseils, ainsi que leur soutien inconditionnel, à la fois moral et économique. </a:t>
            </a:r>
            <a:endParaRPr sz="15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Je voudrais aussi exprimer ma reconnaissance envers 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les amis</a:t>
            </a: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 qui m’ont apporté leur aide tout au long de mon stage. Un grand merci à mon amie et relectrice </a:t>
            </a:r>
            <a:r>
              <a:rPr b="1"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Mme Martin </a:t>
            </a:r>
            <a:r>
              <a:rPr lang="en-GB" sz="1500">
                <a:solidFill>
                  <a:srgbClr val="0D405F"/>
                </a:solidFill>
                <a:highlight>
                  <a:srgbClr val="F9F9FB"/>
                </a:highlight>
                <a:latin typeface="Open Sans"/>
                <a:ea typeface="Open Sans"/>
                <a:cs typeface="Open Sans"/>
                <a:sym typeface="Open Sans"/>
              </a:rPr>
              <a:t>pour ses conseils concernant le style de mon rapport de stage.</a:t>
            </a:r>
            <a:endParaRPr sz="1500">
              <a:solidFill>
                <a:srgbClr val="0D405F"/>
              </a:solidFill>
              <a:highlight>
                <a:srgbClr val="F9F9FB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rgbClr val="F9F9F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rgbClr val="F9F9FB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55" name="Google Shape;155;p36"/>
          <p:cNvSpPr txBox="1"/>
          <p:nvPr>
            <p:ph idx="1" type="body"/>
          </p:nvPr>
        </p:nvSpPr>
        <p:spPr>
          <a:xfrm>
            <a:off x="756200" y="1249600"/>
            <a:ext cx="77322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 sur les remerciements d’un rapport de stage</a:t>
            </a:r>
            <a:r>
              <a:rPr lang="en-GB">
                <a:solidFill>
                  <a:srgbClr val="000000"/>
                </a:solidFill>
                <a:uFill>
                  <a:noFill/>
                </a:uFill>
                <a:hlinkClick r:id="rId4"/>
              </a:rPr>
              <a:t>.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Notre article sur la réussite du rapport de stage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service de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correction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relecture</a:t>
            </a:r>
            <a:r>
              <a:rPr lang="en-GB"/>
              <a:t> pour votre rapport de stage.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161" name="Google Shape;161;p37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167" name="Google Shape;167;p38"/>
          <p:cNvSpPr txBox="1"/>
          <p:nvPr>
            <p:ph idx="1" type="body"/>
          </p:nvPr>
        </p:nvSpPr>
        <p:spPr>
          <a:xfrm>
            <a:off x="857875" y="1122875"/>
            <a:ext cx="76476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afficher cette présentation dans un environnement de classe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exemple,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l’introduction du rapport de stage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https://www.scribbr.fr/rapport-de-stage/remerciements/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u="sng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5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remerciements dans rapport de stage 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031700" y="1716838"/>
            <a:ext cx="4347900" cy="21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Les remerciements dans un rapport de stage sont obligatoires et permettent de remercier les personnes qui ont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participé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 (ou aid</a:t>
            </a:r>
            <a:r>
              <a:rPr lang="en-GB">
                <a:solidFill>
                  <a:srgbClr val="0D405F"/>
                </a:solidFill>
                <a:highlight>
                  <a:schemeClr val="lt1"/>
                </a:highlight>
              </a:rPr>
              <a:t>é 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</a:rPr>
              <a:t>) à la production du rapport de stage. </a:t>
            </a:r>
            <a:endParaRPr>
              <a:solidFill>
                <a:srgbClr val="15204F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 rotWithShape="1">
          <a:blip r:embed="rId3">
            <a:alphaModFix/>
          </a:blip>
          <a:srcRect b="0" l="3471" r="3462" t="0"/>
          <a:stretch/>
        </p:blipFill>
        <p:spPr>
          <a:xfrm rot="-512672">
            <a:off x="1338165" y="1709758"/>
            <a:ext cx="2058968" cy="267583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ctrTitle"/>
          </p:nvPr>
        </p:nvSpPr>
        <p:spPr>
          <a:xfrm>
            <a:off x="701999" y="711300"/>
            <a:ext cx="774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Informations générales</a:t>
            </a:r>
            <a:endParaRPr/>
          </a:p>
        </p:txBody>
      </p:sp>
      <p:sp>
        <p:nvSpPr>
          <p:cNvPr id="86" name="Google Shape;86;p25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taille, l’emplacement et le ton des remerciements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Taille, emplacement, et ton des remerciements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934075" y="2167625"/>
            <a:ext cx="7200000" cy="17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b="1" lang="en-GB">
                <a:highlight>
                  <a:srgbClr val="FFFFFF"/>
                </a:highlight>
              </a:rPr>
              <a:t>Taille</a:t>
            </a:r>
            <a:r>
              <a:rPr lang="en-GB">
                <a:highlight>
                  <a:srgbClr val="FFFFFF"/>
                </a:highlight>
              </a:rPr>
              <a:t> : une page maximum.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b="1" lang="en-GB">
                <a:highlight>
                  <a:schemeClr val="lt1"/>
                </a:highlight>
              </a:rPr>
              <a:t>Emplacement </a:t>
            </a:r>
            <a:r>
              <a:rPr lang="en-GB">
                <a:highlight>
                  <a:schemeClr val="lt1"/>
                </a:highlight>
              </a:rPr>
              <a:t>: entre la page de garde et le sommaire.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b="1" lang="en-GB">
                <a:highlight>
                  <a:srgbClr val="FFFFFF"/>
                </a:highlight>
              </a:rPr>
              <a:t>Ton à employer</a:t>
            </a:r>
            <a:r>
              <a:rPr lang="en-GB">
                <a:highlight>
                  <a:srgbClr val="FFFFFF"/>
                </a:highlight>
              </a:rPr>
              <a:t> : chaleureux et personnel.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8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Objectifs</a:t>
            </a:r>
            <a:endParaRPr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972000" y="2834125"/>
            <a:ext cx="72000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Pourquoi ajouter des remerciements dans un rapport de stage 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446775" y="445025"/>
            <a:ext cx="818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Pourquoi remercier certaines personnes ?  </a:t>
            </a:r>
            <a:endParaRPr/>
          </a:p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854575" y="1324750"/>
            <a:ext cx="71277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Le fait que votre maître de stage ait pu vous aider pendant le stage ;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L’accueil de l’équipe de l’entreprise ;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Le rôle qu’a joué l’équipe de votre école ;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L’importance d</a:t>
            </a:r>
            <a:r>
              <a:rPr lang="en-GB">
                <a:highlight>
                  <a:srgbClr val="FFFFFF"/>
                </a:highlight>
              </a:rPr>
              <a:t>e certains acteurs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pour votre carrière professionnelle ;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Les apports spécifiques d’une ou plusieurs personnes.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Les erreurs à éviter </a:t>
            </a:r>
            <a:endParaRPr/>
          </a:p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934075" y="1569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❌</a:t>
            </a:r>
            <a:r>
              <a:rPr lang="en-GB"/>
              <a:t>    Les fautes d’orthographe ;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/>
              <a:t>❌</a:t>
            </a:r>
            <a:r>
              <a:rPr lang="en-GB"/>
              <a:t>   un ton monotone ou trop bateau ;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/>
              <a:t>❌</a:t>
            </a:r>
            <a:r>
              <a:rPr lang="en-GB"/>
              <a:t>   écrire plus d’une page entière (trop lourd !) 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/>
              <a:t>❌</a:t>
            </a:r>
            <a:r>
              <a:rPr lang="en-GB"/>
              <a:t>   remercier trop de personnes.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ctrTitle"/>
          </p:nvPr>
        </p:nvSpPr>
        <p:spPr>
          <a:xfrm>
            <a:off x="972000" y="744575"/>
            <a:ext cx="7293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 remercier ? </a:t>
            </a:r>
            <a:endParaRPr/>
          </a:p>
        </p:txBody>
      </p:sp>
      <p:sp>
        <p:nvSpPr>
          <p:cNvPr id="116" name="Google Shape;116;p30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personnes à remercier dans un rapport de stage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Les personnes à remercier </a:t>
            </a:r>
            <a:endParaRPr/>
          </a:p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934075" y="1457275"/>
            <a:ext cx="7200000" cy="27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 ordre d’importance :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 maître de stage ;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L’équipe pédagogique ;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Les diverses personnes qui ont apporté leur aide ;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La famille et les proches.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