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Work Sans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regular.fntdata"/><Relationship Id="rId25" Type="http://schemas.openxmlformats.org/officeDocument/2006/relationships/slide" Target="slides/slide20.xml"/><Relationship Id="rId28" Type="http://schemas.openxmlformats.org/officeDocument/2006/relationships/font" Target="fonts/WorkSans-italic.fntdata"/><Relationship Id="rId27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dans-le-texte-avec-apa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dans-le-texte-avec-apa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dans-le-texte-avec-apa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indirectes-selon-apa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dans-le-texte-avec-apa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generateur-apa/#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les-citations-selon-les-normes-apa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avec-plusieurs-auteurs/" TargetMode="External"/><Relationship Id="rId3" Type="http://schemas.openxmlformats.org/officeDocument/2006/relationships/hyperlink" Target="https://www.scribbr.fr/normes-apa/citer-des-sources-dans-le-texte-avec-apa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dans-le-texte-avec-apa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citer-des-sources-dans-le-texte-avec-apa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https://www.scribbr.fr/normes-apa/citer-des-sources-dans-le-texte-avec-apa/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9d83b1cb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9d83b1cb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les sources sans auteur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https://www.scribbr.fr/normes-apa/citer-des-sources-dans-le-texte-avec-apa/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9d83b1cb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9d83b1cb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9d83b1cb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9d83b1cb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9d83b1cb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9d83b1cb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dans notre article sur la citation des sources aux normes APA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https://www.scribbr.fr/normes-apa/citer-des-sources-dans-le-texte-avec-apa/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9d83b1cb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9d83b1cb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9d83b1cb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9d83b1cb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les citations issues d’autres sources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https://www.scribbr.fr/normes-apa/citer-des-sources-indirectes-selon-apa/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9d83b1cb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9d83b1cb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Ne pouvant pas être consultées par le lecteur, les communications personnelles ne doivent pas apparaître dans la bibliographie, seulement dans le texte.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https://www.scribbr.fr/normes-apa/citer-des-sources-dans-le-texte-avec-apa/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Utilisez gratuitement le générateur gratuit de sources APA de Scribbr : </a:t>
            </a:r>
            <a:r>
              <a:rPr lang="en-GB" u="sng">
                <a:solidFill>
                  <a:srgbClr val="1155CC"/>
                </a:solidFill>
                <a:hlinkClick r:id="rId2"/>
              </a:rPr>
              <a:t>https://www.scribbr.fr/generateur-apa/#/</a:t>
            </a:r>
            <a:r>
              <a:rPr lang="en-GB">
                <a:solidFill>
                  <a:srgbClr val="1155CC"/>
                </a:solidFill>
              </a:rPr>
              <a:t> 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7a957278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7a95727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d83b1c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d83b1c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0624e68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a0624e68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Dans le texte, vous devez citer tous les types de sources exactement de la même manière.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références à un livre ou à un message Facebook sont identiques.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Besoin d’informations supplémentaires sur les citations dans le texte selon les normes APA ? Rendez-vous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https://www.scribbr.fr/normes-apa/les-citations-selon-les-normes-apa/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d83b1cb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9d83b1cb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Obtenez des informations supplémentaires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https://www.scribbr.fr/normes-apa/citer-avec-plusieurs-auteurs/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d’exemples dans notre article sur les sources APA 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https://www.scribbr.fr/normes-apa/citer-des-sources-dans-le-texte-avec-apa/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9d83b1cb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9d83b1cb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Plus d’informations sur la ponctuation dans les sources dans le texte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https://www.scribbr.fr/normes-apa/citer-des-sources-dans-le-texte-avec-apa/</a:t>
            </a:r>
            <a:r>
              <a:rPr lang="en-GB">
                <a:solidFill>
                  <a:srgbClr val="1B2B68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9d83b1cb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9d83b1cb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une citation mot pour mot, vous devez absolument indiquer le numéro de la page. En revanche lorsqu’il s’agit d’une paraphrase, cela n’est pas obligatoire.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highlight>
                  <a:schemeClr val="lt1"/>
                </a:highlight>
              </a:rPr>
              <a:t>Si la citation couvre une page, vous devez indiquer : “p. 20”. Pour une plage de pages indiquez “p. 20 - 22”.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Si la citation n’a pas de numéro de page, vous pouvez citer le chapitre ou le numéro d’un paragraphe.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Découvrez les trois façons d’inclure une citation de source dans un texte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https://www.scribbr.fr/normes-apa/citer-des-sources-dans-le-texte-avec-apa/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9d83b1cb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9d83b1cb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cribbr.fr/normes-apa/citer-des-sources-dans-le-texte-avec-apa/" TargetMode="External"/><Relationship Id="rId4" Type="http://schemas.openxmlformats.org/officeDocument/2006/relationships/hyperlink" Target="https://www.scribbr.fr/category/normes-apa/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www.scribbr.fr/generateur-apa/#/" TargetMode="External"/><Relationship Id="rId6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7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8" Type="http://schemas.openxmlformats.org/officeDocument/2006/relationships/hyperlink" Target="https://www.scribbr.fr/manuel-normes-apa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cribbr.fr/normes-apa/citer-des-sources-dans-le-texte-avec-ap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sources dans le texte aux normes APA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3009950"/>
            <a:ext cx="72000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règles à connaître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Source sans auteur</a:t>
            </a:r>
            <a:endParaRPr/>
          </a:p>
        </p:txBody>
      </p:sp>
      <p:sp>
        <p:nvSpPr>
          <p:cNvPr id="135" name="Google Shape;135;p32"/>
          <p:cNvSpPr txBox="1"/>
          <p:nvPr>
            <p:ph idx="1" type="body"/>
          </p:nvPr>
        </p:nvSpPr>
        <p:spPr>
          <a:xfrm>
            <a:off x="934075" y="1076275"/>
            <a:ext cx="7200000" cy="27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Si l’auteur est inconnu 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citez les premiers mots de l’entrée à la place de l’auteur (comme le titre) ;</a:t>
            </a:r>
            <a:endParaRPr sz="1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mettez le titre entre </a:t>
            </a:r>
            <a:r>
              <a:rPr b="1" lang="en-GB"/>
              <a:t>guillemets</a:t>
            </a:r>
            <a:r>
              <a:rPr lang="en-GB"/>
              <a:t> pour citer un article, une page Internet ou un chapitre de livre 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mettez en </a:t>
            </a:r>
            <a:r>
              <a:rPr b="1" lang="en-GB"/>
              <a:t>italique</a:t>
            </a:r>
            <a:r>
              <a:rPr lang="en-GB"/>
              <a:t> le titre des périodiques, livres, rapports, et brochures.</a:t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36" name="Google Shape;136;p32"/>
          <p:cNvSpPr txBox="1"/>
          <p:nvPr/>
        </p:nvSpPr>
        <p:spPr>
          <a:xfrm>
            <a:off x="629275" y="4260725"/>
            <a:ext cx="4158000" cy="84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i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Pensée, rapide et lente,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2017)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32"/>
          <p:cNvSpPr txBox="1"/>
          <p:nvPr/>
        </p:nvSpPr>
        <p:spPr>
          <a:xfrm>
            <a:off x="655225" y="3019775"/>
            <a:ext cx="8221800" cy="49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(«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Le risque d’inondation aux États-Unis pourrait être pire que prévu », 2015)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Source sans date </a:t>
            </a:r>
            <a:endParaRPr/>
          </a:p>
        </p:txBody>
      </p:sp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972000" y="1112475"/>
            <a:ext cx="7200000" cy="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Indiquez </a:t>
            </a:r>
            <a:r>
              <a:rPr lang="en-GB">
                <a:highlight>
                  <a:srgbClr val="FFF2CC"/>
                </a:highlight>
              </a:rPr>
              <a:t>s. d.</a:t>
            </a:r>
            <a:r>
              <a:rPr lang="en-GB"/>
              <a:t> (sans date) à la place de la date.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44" name="Google Shape;144;p33"/>
          <p:cNvSpPr txBox="1"/>
          <p:nvPr/>
        </p:nvSpPr>
        <p:spPr>
          <a:xfrm>
            <a:off x="1917050" y="2046925"/>
            <a:ext cx="21111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(Johnson, </a:t>
            </a:r>
            <a:r>
              <a:rPr lang="en-GB" sz="1800"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s. d.)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>
            <a:off x="934075" y="445025"/>
            <a:ext cx="79083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Plusieurs documents avec le même auteur et la même date de publication </a:t>
            </a:r>
            <a:endParaRPr/>
          </a:p>
        </p:txBody>
      </p:sp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934075" y="1534575"/>
            <a:ext cx="72000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Ajoutez un suffixe après l’année de publication pour différencier les deux publications.  </a:t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51" name="Google Shape;151;p34"/>
          <p:cNvSpPr txBox="1"/>
          <p:nvPr/>
        </p:nvSpPr>
        <p:spPr>
          <a:xfrm>
            <a:off x="1750050" y="2877400"/>
            <a:ext cx="56439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Les recherches de Swaen (2014</a:t>
            </a: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 montrent que … 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934075" y="445025"/>
            <a:ext cx="779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Plusieurs sources dans les mêmes parenthèses </a:t>
            </a:r>
            <a:endParaRPr/>
          </a:p>
        </p:txBody>
      </p:sp>
      <p:sp>
        <p:nvSpPr>
          <p:cNvPr id="157" name="Google Shape;157;p35"/>
          <p:cNvSpPr txBox="1"/>
          <p:nvPr>
            <p:ph idx="1" type="body"/>
          </p:nvPr>
        </p:nvSpPr>
        <p:spPr>
          <a:xfrm>
            <a:off x="934075" y="1597800"/>
            <a:ext cx="79182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Combinez les sources dans le texte, séparées d’un point-virgule et classées par ordre alphabétique.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Pour plusieurs sources du même auteur, ajoutez les autres années séparées d’une virgule. </a:t>
            </a:r>
            <a:endParaRPr/>
          </a:p>
        </p:txBody>
      </p:sp>
      <p:sp>
        <p:nvSpPr>
          <p:cNvPr id="158" name="Google Shape;158;p35"/>
          <p:cNvSpPr txBox="1"/>
          <p:nvPr/>
        </p:nvSpPr>
        <p:spPr>
          <a:xfrm>
            <a:off x="841775" y="3582850"/>
            <a:ext cx="7797300" cy="62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Plusieurs études montrent que… (Brown et Brody, 2009</a:t>
            </a: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 ;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Porter, 2004</a:t>
            </a: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 ;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Swaen, 2015, 2017</a:t>
            </a: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, 2017</a:t>
            </a: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Suteurs au même nom de famille</a:t>
            </a:r>
            <a:endParaRPr/>
          </a:p>
        </p:txBody>
      </p:sp>
      <p:sp>
        <p:nvSpPr>
          <p:cNvPr id="164" name="Google Shape;164;p36"/>
          <p:cNvSpPr txBox="1"/>
          <p:nvPr>
            <p:ph idx="1" type="body"/>
          </p:nvPr>
        </p:nvSpPr>
        <p:spPr>
          <a:xfrm>
            <a:off x="934075" y="1462325"/>
            <a:ext cx="72000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Pour différencier deux auteurs au même nom de famille, incluez les initiales de chaque auteur. </a:t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65" name="Google Shape;165;p36"/>
          <p:cNvSpPr txBox="1"/>
          <p:nvPr/>
        </p:nvSpPr>
        <p:spPr>
          <a:xfrm>
            <a:off x="1061075" y="2857575"/>
            <a:ext cx="7356300" cy="845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B.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Swaen (2017) déclare que …, tout comme 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G. H.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Swaen (2008) qui affirme la chose suivante … 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 Citer une source dans une source</a:t>
            </a:r>
            <a:endParaRPr/>
          </a:p>
        </p:txBody>
      </p:sp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934075" y="1152475"/>
            <a:ext cx="7200000" cy="31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Citez uniquement la </a:t>
            </a:r>
            <a:r>
              <a:rPr lang="en-GB">
                <a:highlight>
                  <a:srgbClr val="F4CCCC"/>
                </a:highlight>
              </a:rPr>
              <a:t>source primaire</a:t>
            </a:r>
            <a:r>
              <a:rPr lang="en-GB"/>
              <a:t> si celle-ci est connue 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Si non, citez la source primaire comme étant citée dans la </a:t>
            </a:r>
            <a:r>
              <a:rPr lang="en-GB">
                <a:highlight>
                  <a:srgbClr val="D9EAD3"/>
                </a:highlight>
              </a:rPr>
              <a:t>source secondaire</a:t>
            </a:r>
            <a:r>
              <a:rPr lang="en-GB"/>
              <a:t>. </a:t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72" name="Google Shape;172;p37"/>
          <p:cNvSpPr txBox="1"/>
          <p:nvPr/>
        </p:nvSpPr>
        <p:spPr>
          <a:xfrm>
            <a:off x="1938300" y="3523775"/>
            <a:ext cx="5267400" cy="93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Porter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(cité dans </a:t>
            </a:r>
            <a:r>
              <a:rPr lang="en-GB" sz="1800">
                <a:highlight>
                  <a:srgbClr val="D9EAD3"/>
                </a:highlight>
                <a:latin typeface="Open Sans"/>
                <a:ea typeface="Open Sans"/>
                <a:cs typeface="Open Sans"/>
                <a:sym typeface="Open Sans"/>
              </a:rPr>
              <a:t>Johnson, 2017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 déclare que … 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37"/>
          <p:cNvSpPr txBox="1"/>
          <p:nvPr/>
        </p:nvSpPr>
        <p:spPr>
          <a:xfrm>
            <a:off x="1976575" y="2235375"/>
            <a:ext cx="5267400" cy="49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4CCCC"/>
                </a:highlight>
                <a:latin typeface="Open Sans"/>
                <a:ea typeface="Open Sans"/>
                <a:cs typeface="Open Sans"/>
                <a:sym typeface="Open Sans"/>
              </a:rPr>
              <a:t>Porter (2000) 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déclare que … 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/>
          <p:nvPr>
            <p:ph type="title"/>
          </p:nvPr>
        </p:nvSpPr>
        <p:spPr>
          <a:xfrm>
            <a:off x="972000" y="353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7. Communication personnelle</a:t>
            </a:r>
            <a:endParaRPr/>
          </a:p>
        </p:txBody>
      </p:sp>
      <p:sp>
        <p:nvSpPr>
          <p:cNvPr id="179" name="Google Shape;179;p38"/>
          <p:cNvSpPr txBox="1"/>
          <p:nvPr>
            <p:ph idx="1" type="body"/>
          </p:nvPr>
        </p:nvSpPr>
        <p:spPr>
          <a:xfrm>
            <a:off x="934075" y="1039325"/>
            <a:ext cx="8081400" cy="28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Les appels téléphoniques, e-mails, et les conversations </a:t>
            </a:r>
            <a:r>
              <a:rPr lang="en-GB"/>
              <a:t>personnelles</a:t>
            </a:r>
            <a:r>
              <a:rPr lang="en-GB"/>
              <a:t> ne doivent pas être cités dans la bibliographie.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Les sources de ces</a:t>
            </a:r>
            <a:r>
              <a:rPr lang="en-GB"/>
              <a:t> communications doivent toutefois apparaître dans le texte.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Faire apparaître les </a:t>
            </a:r>
            <a:r>
              <a:rPr b="1" lang="en-GB"/>
              <a:t>initiales</a:t>
            </a:r>
            <a:r>
              <a:rPr lang="en-GB"/>
              <a:t> et le </a:t>
            </a:r>
            <a:r>
              <a:rPr b="1" lang="en-GB"/>
              <a:t>nom de famille</a:t>
            </a:r>
            <a:r>
              <a:rPr lang="en-GB"/>
              <a:t> avec </a:t>
            </a:r>
            <a:r>
              <a:rPr b="1" lang="en-GB"/>
              <a:t>une date précise. </a:t>
            </a:r>
            <a:endParaRPr/>
          </a:p>
        </p:txBody>
      </p:sp>
      <p:sp>
        <p:nvSpPr>
          <p:cNvPr id="180" name="Google Shape;180;p38"/>
          <p:cNvSpPr txBox="1"/>
          <p:nvPr/>
        </p:nvSpPr>
        <p:spPr>
          <a:xfrm>
            <a:off x="1250250" y="3990525"/>
            <a:ext cx="6643500" cy="70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Les ventes sont en baisse au deuxième trimestre (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C. Brown, 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communication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personnelle, 13 juin 2020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). 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694225" y="970750"/>
            <a:ext cx="5130900" cy="25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le référencement des sources dans le texte selon les normes APA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les normes APA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gratuit de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générateur de sources au format APA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de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correction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relecture</a:t>
            </a:r>
            <a:r>
              <a:rPr lang="en-GB"/>
              <a:t> pour le mémoire.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super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manuel sur les normes APA.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25125" y="809150"/>
            <a:ext cx="3014075" cy="38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98" name="Google Shape;198;p41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619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sources dans le texte avec les normes APA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3969725" y="1693100"/>
            <a:ext cx="4347900" cy="25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Avec les normes APA, il vous faut citer vos sources en bibliographie, mais aussi dans le texte.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Pour ce faire,indiquez le nom de l’auteur, l’année de </a:t>
            </a:r>
            <a:r>
              <a:rPr lang="en-GB">
                <a:highlight>
                  <a:srgbClr val="FFFFFF"/>
                </a:highlight>
              </a:rPr>
              <a:t>publication</a:t>
            </a:r>
            <a:r>
              <a:rPr lang="en-GB">
                <a:highlight>
                  <a:srgbClr val="FFFFFF"/>
                </a:highlight>
              </a:rPr>
              <a:t>, et éventuellement la page !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 rotWithShape="1">
          <a:blip r:embed="rId3">
            <a:alphaModFix/>
          </a:blip>
          <a:srcRect b="0" l="0" r="0" t="27938"/>
          <a:stretch/>
        </p:blipFill>
        <p:spPr>
          <a:xfrm>
            <a:off x="381000" y="1693100"/>
            <a:ext cx="3664925" cy="21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857875" y="1122875"/>
            <a:ext cx="76476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le référencement des sources dans le texte selon les normes APA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https://www.scribbr.fr/normes-apa/citer-des-sources-dans-le-texte-avec-apa/</a:t>
            </a:r>
            <a:r>
              <a:rPr lang="en-GB" sz="1400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u="sng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865500" y="744575"/>
            <a:ext cx="741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r>
              <a:rPr lang="en-GB"/>
              <a:t>ègles</a:t>
            </a:r>
            <a:r>
              <a:rPr lang="en-GB"/>
              <a:t> principales pour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972000" y="279717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citer ses sources dans le texte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Les règles de base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934075" y="1205250"/>
            <a:ext cx="7200000" cy="1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Deux formats pour citer une source dans le texte 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Source narrative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1657700" y="2327875"/>
            <a:ext cx="3656100" cy="44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1B2B68"/>
                </a:solidFill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Levy</a:t>
            </a:r>
            <a:r>
              <a:rPr lang="en-GB" sz="18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GB" sz="1800">
                <a:solidFill>
                  <a:srgbClr val="1B2B68"/>
                </a:solidFill>
                <a:highlight>
                  <a:srgbClr val="CFE2F3"/>
                </a:highlight>
                <a:latin typeface="Open Sans"/>
                <a:ea typeface="Open Sans"/>
                <a:cs typeface="Open Sans"/>
                <a:sym typeface="Open Sans"/>
              </a:rPr>
              <a:t>2000</a:t>
            </a:r>
            <a:r>
              <a:rPr lang="en-GB" sz="18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 estime que ...</a:t>
            </a:r>
            <a:endParaRPr/>
          </a:p>
        </p:txBody>
      </p:sp>
      <p:sp>
        <p:nvSpPr>
          <p:cNvPr id="94" name="Google Shape;94;p26"/>
          <p:cNvSpPr txBox="1"/>
          <p:nvPr/>
        </p:nvSpPr>
        <p:spPr>
          <a:xfrm>
            <a:off x="934075" y="2925175"/>
            <a:ext cx="601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-"/>
            </a:pP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Source entre parenthèses</a:t>
            </a:r>
            <a:endParaRPr/>
          </a:p>
        </p:txBody>
      </p:sp>
      <p:sp>
        <p:nvSpPr>
          <p:cNvPr id="95" name="Google Shape;95;p26"/>
          <p:cNvSpPr txBox="1"/>
          <p:nvPr/>
        </p:nvSpPr>
        <p:spPr>
          <a:xfrm>
            <a:off x="1589425" y="3625250"/>
            <a:ext cx="6011100" cy="91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[...] l’amour serait plus fort que tout (</a:t>
            </a:r>
            <a:r>
              <a:rPr lang="en-GB" sz="1800">
                <a:solidFill>
                  <a:srgbClr val="1B2B68"/>
                </a:solidFill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Levy</a:t>
            </a:r>
            <a:r>
              <a:rPr lang="en-GB" sz="18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1800">
                <a:solidFill>
                  <a:srgbClr val="1B2B68"/>
                </a:solidFill>
                <a:highlight>
                  <a:srgbClr val="CFE2F3"/>
                </a:highlight>
                <a:latin typeface="Open Sans"/>
                <a:ea typeface="Open Sans"/>
                <a:cs typeface="Open Sans"/>
                <a:sym typeface="Open Sans"/>
              </a:rPr>
              <a:t>2000</a:t>
            </a:r>
            <a:r>
              <a:rPr lang="en-GB" sz="1800">
                <a:solidFill>
                  <a:srgbClr val="1B2B68"/>
                </a:solidFill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Les règles de base</a:t>
            </a:r>
            <a:endParaRPr/>
          </a:p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934075" y="1205250"/>
            <a:ext cx="7200000" cy="3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Dans le document, citez l’ensemble des sources sous ces formats peu importe le type de source (livre, article...).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Indiquez toujours l’auteur et l’année de publication.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S’il s’agit d’une citation, indiquez aussi le numéro de page. 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En résumé 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Idee ou concept  : auteur et année de publication.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Citation : auteur, année de publication, et numéro de page.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Sources APA avec plusieurs auteurs</a:t>
            </a:r>
            <a:endParaRPr/>
          </a:p>
        </p:txBody>
      </p: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480275" y="1352750"/>
            <a:ext cx="8520300" cy="20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Séparez le nom des auteurs par une virgule.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Le dernier nom de la liste est précédé d’une esperluette “&amp;” ou d’un “et”.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Raccourcissez les sources de plus de deux auteurs avec “et al”. </a:t>
            </a:r>
            <a:endParaRPr b="1" sz="1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8"/>
          <p:cNvSpPr txBox="1"/>
          <p:nvPr/>
        </p:nvSpPr>
        <p:spPr>
          <a:xfrm>
            <a:off x="463275" y="2585450"/>
            <a:ext cx="6208500" cy="114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Source entre parenthèses : (Taylor 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&amp;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Parker, 2017).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Source narrative : Taylor 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et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Parker (2017).</a:t>
            </a:r>
            <a:endParaRPr sz="1800">
              <a:solidFill>
                <a:srgbClr val="0D405F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28"/>
          <p:cNvSpPr txBox="1"/>
          <p:nvPr/>
        </p:nvSpPr>
        <p:spPr>
          <a:xfrm>
            <a:off x="475175" y="4297475"/>
            <a:ext cx="8682900" cy="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Taylor, Parker 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et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Johnson </a:t>
            </a:r>
            <a:r>
              <a:rPr lang="en-GB" sz="1800" u="sng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devient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 (Taylor </a:t>
            </a:r>
            <a:r>
              <a:rPr b="1"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et al.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, 2017) ou Taylor et al. (2017).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Ponctuation dans les sources  </a:t>
            </a:r>
            <a:endParaRPr/>
          </a:p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542225" y="1228675"/>
            <a:ext cx="8363100" cy="23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Ajoute</a:t>
            </a:r>
            <a:r>
              <a:rPr lang="en-GB">
                <a:highlight>
                  <a:srgbClr val="FFFFFF"/>
                </a:highlight>
              </a:rPr>
              <a:t>z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un point après 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l'abréviation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« et al. ».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Inclu</a:t>
            </a:r>
            <a:r>
              <a:rPr lang="en-GB">
                <a:highlight>
                  <a:srgbClr val="FFFFFF"/>
                </a:highlight>
              </a:rPr>
              <a:t>ez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une virgule entre « et al. » et la date de publication.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Aucune ponctuation entre « et al. » et le nom de l’auteur qui le précède.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N</a:t>
            </a:r>
            <a:r>
              <a:rPr lang="en-GB">
                <a:highlight>
                  <a:srgbClr val="FFFFFF"/>
                </a:highlight>
              </a:rPr>
              <a:t>’u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tilise</a:t>
            </a:r>
            <a:r>
              <a:rPr lang="en-GB">
                <a:highlight>
                  <a:srgbClr val="FFFFFF"/>
                </a:highlight>
              </a:rPr>
              <a:t>z pas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de symbole esperluette (« &amp; ») dans le texte</a:t>
            </a:r>
            <a:r>
              <a:rPr lang="en-GB">
                <a:highlight>
                  <a:srgbClr val="FFFFFF"/>
                </a:highlight>
              </a:rPr>
              <a:t> (source narrative), seulement 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« et ».</a:t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1100775" y="3547675"/>
            <a:ext cx="6373800" cy="147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Taylor, Parker et Johnson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(Taylor et al., 2017)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Taylor et al. (2017)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Numéros de page </a:t>
            </a:r>
            <a:endParaRPr/>
          </a:p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559925" y="1152475"/>
            <a:ext cx="8154600" cy="20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Citation mot pour mot : mention de la page obligatoire.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Paraphrase : mention de la page 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facultative,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mais conseillée. </a:t>
            </a:r>
            <a:endParaRPr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100"/>
              <a:buChar char="❌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Référence à l’ensemble d’un ouvrage ou d</a:t>
            </a:r>
            <a:r>
              <a:rPr lang="en-GB">
                <a:highlight>
                  <a:srgbClr val="FFFFFF"/>
                </a:highlight>
              </a:rPr>
              <a:t>’une id</a:t>
            </a:r>
            <a:r>
              <a:rPr lang="en-GB">
                <a:highlight>
                  <a:schemeClr val="lt1"/>
                </a:highlight>
              </a:rPr>
              <a:t>é</a:t>
            </a:r>
            <a:r>
              <a:rPr lang="en-GB">
                <a:highlight>
                  <a:srgbClr val="FFFFFF"/>
                </a:highlight>
              </a:rPr>
              <a:t>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: ne pas indiquer les pages.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30"/>
          <p:cNvSpPr txBox="1"/>
          <p:nvPr/>
        </p:nvSpPr>
        <p:spPr>
          <a:xfrm>
            <a:off x="555800" y="3390175"/>
            <a:ext cx="8027700" cy="71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L’auteur l’affirme : « le plagiat est un problème » (Dupont, 2014, </a:t>
            </a:r>
            <a:r>
              <a:rPr lang="en-GB" sz="1800">
                <a:highlight>
                  <a:srgbClr val="D9EAD3"/>
                </a:highlight>
                <a:latin typeface="Open Sans"/>
                <a:ea typeface="Open Sans"/>
                <a:cs typeface="Open Sans"/>
                <a:sym typeface="Open Sans"/>
              </a:rPr>
              <a:t>p. 170</a:t>
            </a:r>
            <a:r>
              <a:rPr lang="en-GB" sz="1800">
                <a:highlight>
                  <a:srgbClr val="F3F3F3"/>
                </a:highlight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800"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ctrTitle"/>
          </p:nvPr>
        </p:nvSpPr>
        <p:spPr>
          <a:xfrm>
            <a:off x="293700" y="744575"/>
            <a:ext cx="8393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Exceptions et informations manquantes</a:t>
            </a:r>
            <a:endParaRPr/>
          </a:p>
        </p:txBody>
      </p:sp>
      <p:sp>
        <p:nvSpPr>
          <p:cNvPr id="129" name="Google Shape;129;p31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Précisions sur les cas particuliers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