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Work Sans"/>
      <p:regular r:id="rId23"/>
      <p:bold r:id="rId24"/>
      <p:italic r:id="rId25"/>
      <p:boldItalic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WorkSans-bold.fntdata"/><Relationship Id="rId23" Type="http://schemas.openxmlformats.org/officeDocument/2006/relationships/font" Target="fonts/Work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WorkSans-boldItalic.fntdata"/><Relationship Id="rId25" Type="http://schemas.openxmlformats.org/officeDocument/2006/relationships/font" Target="fonts/WorkSans-italic.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soutenance-memoire-infirmier/"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soutenance-memoire-infirmier/"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soutenance-memoire-infirmier/"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relecture-correction/"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memoire/soutenance-memoire-infirmier/"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6e89af7d6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e89af7d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Consultez notre article complet ici : </a:t>
            </a:r>
            <a:r>
              <a:rPr lang="en-GB" u="sng">
                <a:solidFill>
                  <a:schemeClr val="hlink"/>
                </a:solidFill>
                <a:hlinkClick r:id="rId2"/>
              </a:rPr>
              <a:t>https://www.scribbr.fr/memoire/soutenance-memoire-infirmier/</a:t>
            </a:r>
            <a:r>
              <a:rPr lang="en-GB"/>
              <a: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8d707a1dcc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8d707a1dcc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8d707a1dcc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d707a1dcc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La soutenance orale de votre TFE infirmier est très personnelle et dépend de votre sujet. Vous pouvez adapter votre plan de présentation en n’oubliant pas d’évoquer les différents éléments incontournables cités ici.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 plan de présentation ici : </a:t>
            </a:r>
            <a:r>
              <a:rPr lang="en-GB" u="sng">
                <a:solidFill>
                  <a:schemeClr val="hlink"/>
                </a:solidFill>
                <a:hlinkClick r:id="rId2"/>
              </a:rPr>
              <a:t>https://www.scribbr.fr/memoire/soutenance-memoire-infirmier/</a:t>
            </a:r>
            <a:r>
              <a:rPr lang="en-GB"/>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8b5682caac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b5682caac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8b5682caac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8b5682caac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Retrouvez plus de détails sur ces conseils généraux dans notre article sur la soutenance du TFE ici : </a:t>
            </a:r>
            <a:r>
              <a:rPr lang="en-GB" u="sng">
                <a:solidFill>
                  <a:schemeClr val="hlink"/>
                </a:solidFill>
                <a:hlinkClick r:id="rId2"/>
              </a:rPr>
              <a:t>https://www.scribbr.fr/memoire/soutenance-memoire-infirmier/</a:t>
            </a:r>
            <a:r>
              <a:rPr lang="en-GB">
                <a:solidFill>
                  <a:srgbClr val="1B2B68"/>
                </a:solidFill>
              </a:rPr>
              <a:t> </a:t>
            </a:r>
            <a:endParaRPr>
              <a:solidFill>
                <a:srgbClr val="1B2B68"/>
              </a:solidFill>
            </a:endParaRPr>
          </a:p>
          <a:p>
            <a:pPr indent="0" lvl="0" marL="0" rtl="0" algn="l">
              <a:spcBef>
                <a:spcPts val="0"/>
              </a:spcBef>
              <a:spcAft>
                <a:spcPts val="0"/>
              </a:spcAft>
              <a:buNone/>
            </a:pPr>
            <a:r>
              <a:t/>
            </a:r>
            <a:endParaRPr>
              <a:solidFill>
                <a:srgbClr val="1B2B68"/>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7df3209e9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7df3209e9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7df3209e9f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df3209e9f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7df3209e9f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7df3209e9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6ef070d52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6ef070d52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7df3209e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df3209e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t>Besoin de faire corriger votre TFE infirmier avant de passer votre oral de soutenance ? Profitez du service de relecture et correction de Scribbr : </a:t>
            </a:r>
            <a:r>
              <a:rPr lang="en-GB" sz="1200" u="sng">
                <a:solidFill>
                  <a:schemeClr val="hlink"/>
                </a:solidFill>
                <a:hlinkClick r:id="rId2"/>
              </a:rPr>
              <a:t>https://www.scribbr.fr/relecture-correction/</a:t>
            </a:r>
            <a:r>
              <a:rPr lang="en-GB" sz="1200"/>
              <a:t> </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8d707a1dcc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d707a1dcc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8d707a1dcc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d707a1dcc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Votre soutenance ne doit pas être une simple redite de votre travail écrit. </a:t>
            </a:r>
            <a:endParaRPr/>
          </a:p>
          <a:p>
            <a:pPr indent="-298450" lvl="0" marL="457200" rtl="0" algn="l">
              <a:spcBef>
                <a:spcPts val="0"/>
              </a:spcBef>
              <a:spcAft>
                <a:spcPts val="0"/>
              </a:spcAft>
              <a:buSzPts val="1100"/>
              <a:buChar char="●"/>
            </a:pPr>
            <a:r>
              <a:rPr lang="en-GB"/>
              <a:t>Vous devez apporter des éléments nouveaux pour ne pas tourner en rond dans vos explications face au jury.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8d707a1dcc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d707a1dcc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8d707a1dcc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8d707a1dcc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8d707a1dcc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8d707a1dcc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À noter que pendant l’oral, vous avez le droit au support de votre choix (PowerPoint, notes discrètes, mise en scène, …)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8d707a1dcc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8d707a1dcc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8d707a1dcc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8d707a1dcc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Bien que souvent similaires, les critères </a:t>
            </a:r>
            <a:r>
              <a:rPr lang="en-GB"/>
              <a:t>d'évaluation</a:t>
            </a:r>
            <a:r>
              <a:rPr lang="en-GB"/>
              <a:t> peuvent légèrement varier en fonction des écoles de formation </a:t>
            </a:r>
            <a:r>
              <a:rPr lang="en-GB"/>
              <a:t>(IFSI)</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les critères et la grille </a:t>
            </a:r>
            <a:r>
              <a:rPr lang="en-GB"/>
              <a:t>d'évaluation</a:t>
            </a:r>
            <a:r>
              <a:rPr lang="en-GB"/>
              <a:t> ici : </a:t>
            </a:r>
            <a:r>
              <a:rPr lang="en-GB" u="sng">
                <a:solidFill>
                  <a:schemeClr val="hlink"/>
                </a:solidFill>
                <a:hlinkClick r:id="rId2"/>
              </a:rPr>
              <a:t>https://www.scribbr.fr/memoire/soutenance-memoire-infirmier/</a:t>
            </a:r>
            <a:r>
              <a:rPr lang="en-GB">
                <a:solidFill>
                  <a:srgbClr val="1B2B68"/>
                </a:solidFill>
              </a:rPr>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b="1"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Google Shape;10;p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7" name="Shape 37"/>
        <p:cNvGrpSpPr/>
        <p:nvPr/>
      </p:nvGrpSpPr>
      <p:grpSpPr>
        <a:xfrm>
          <a:off x="0" y="0"/>
          <a:ext cx="0" cy="0"/>
          <a:chOff x="0" y="0"/>
          <a:chExt cx="0" cy="0"/>
        </a:xfrm>
      </p:grpSpPr>
      <p:sp>
        <p:nvSpPr>
          <p:cNvPr id="38" name="Google Shape;38;p1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11"/>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11"/>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1" name="Shape 41"/>
        <p:cNvGrpSpPr/>
        <p:nvPr/>
      </p:nvGrpSpPr>
      <p:grpSpPr>
        <a:xfrm>
          <a:off x="0" y="0"/>
          <a:ext cx="0" cy="0"/>
          <a:chOff x="0" y="0"/>
          <a:chExt cx="0" cy="0"/>
        </a:xfrm>
      </p:grpSpPr>
      <p:sp>
        <p:nvSpPr>
          <p:cNvPr id="42" name="Google Shape;42;p1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dark)">
  <p:cSld name="TITLE_ONLY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5" name="Shape 45"/>
        <p:cNvGrpSpPr/>
        <p:nvPr/>
      </p:nvGrpSpPr>
      <p:grpSpPr>
        <a:xfrm>
          <a:off x="0" y="0"/>
          <a:ext cx="0" cy="0"/>
          <a:chOff x="0" y="0"/>
          <a:chExt cx="0" cy="0"/>
        </a:xfrm>
      </p:grpSpPr>
      <p:sp>
        <p:nvSpPr>
          <p:cNvPr id="46" name="Google Shape;46;p14"/>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7" name="Google Shape;47;p14"/>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dark)">
  <p:cSld name="ONE_COLUMN_TEXT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5"/>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5"/>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6"/>
          <p:cNvSpPr txBox="1"/>
          <p:nvPr>
            <p:ph type="title"/>
          </p:nvPr>
        </p:nvSpPr>
        <p:spPr>
          <a:xfrm>
            <a:off x="488100" y="1233175"/>
            <a:ext cx="36000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4" name="Google Shape;54;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5" name="Google Shape;55;p16"/>
          <p:cNvSpPr txBox="1"/>
          <p:nvPr>
            <p:ph idx="2" type="body"/>
          </p:nvPr>
        </p:nvSpPr>
        <p:spPr>
          <a:xfrm>
            <a:off x="5058000" y="724075"/>
            <a:ext cx="3600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7"/>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dark)">
  <p:cSld name="CAPTION_ONLY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8"/>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800"/>
              <a:buNone/>
              <a:defRPr>
                <a:solidFill>
                  <a:schemeClr val="lt1"/>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sp>
        <p:nvSpPr>
          <p:cNvPr id="61" name="Google Shape;61;p19"/>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707DA7"/>
              </a:buClr>
              <a:buSzPts val="1800"/>
              <a:buChar char="●"/>
              <a:defRPr>
                <a:solidFill>
                  <a:srgbClr val="707DA7"/>
                </a:solidFill>
              </a:defRPr>
            </a:lvl1pPr>
            <a:lvl2pPr indent="-317500" lvl="1" marL="914400" algn="ctr">
              <a:spcBef>
                <a:spcPts val="1600"/>
              </a:spcBef>
              <a:spcAft>
                <a:spcPts val="0"/>
              </a:spcAft>
              <a:buClr>
                <a:srgbClr val="707DA7"/>
              </a:buClr>
              <a:buSzPts val="1400"/>
              <a:buChar char="○"/>
              <a:defRPr>
                <a:solidFill>
                  <a:srgbClr val="707DA7"/>
                </a:solidFill>
              </a:defRPr>
            </a:lvl2pPr>
            <a:lvl3pPr indent="-317500" lvl="2" marL="1371600" algn="ctr">
              <a:spcBef>
                <a:spcPts val="1600"/>
              </a:spcBef>
              <a:spcAft>
                <a:spcPts val="0"/>
              </a:spcAft>
              <a:buClr>
                <a:srgbClr val="707DA7"/>
              </a:buClr>
              <a:buSzPts val="1400"/>
              <a:buChar char="■"/>
              <a:defRPr>
                <a:solidFill>
                  <a:srgbClr val="707DA7"/>
                </a:solidFill>
              </a:defRPr>
            </a:lvl3pPr>
            <a:lvl4pPr indent="-317500" lvl="3" marL="1828800" algn="ctr">
              <a:spcBef>
                <a:spcPts val="1600"/>
              </a:spcBef>
              <a:spcAft>
                <a:spcPts val="0"/>
              </a:spcAft>
              <a:buClr>
                <a:srgbClr val="707DA7"/>
              </a:buClr>
              <a:buSzPts val="1400"/>
              <a:buChar char="●"/>
              <a:defRPr>
                <a:solidFill>
                  <a:srgbClr val="707DA7"/>
                </a:solidFill>
              </a:defRPr>
            </a:lvl4pPr>
            <a:lvl5pPr indent="-317500" lvl="4" marL="2286000" algn="ctr">
              <a:spcBef>
                <a:spcPts val="1600"/>
              </a:spcBef>
              <a:spcAft>
                <a:spcPts val="0"/>
              </a:spcAft>
              <a:buClr>
                <a:srgbClr val="707DA7"/>
              </a:buClr>
              <a:buSzPts val="1400"/>
              <a:buChar char="○"/>
              <a:defRPr>
                <a:solidFill>
                  <a:srgbClr val="707DA7"/>
                </a:solidFill>
              </a:defRPr>
            </a:lvl5pPr>
            <a:lvl6pPr indent="-317500" lvl="5" marL="2743200" algn="ctr">
              <a:spcBef>
                <a:spcPts val="1600"/>
              </a:spcBef>
              <a:spcAft>
                <a:spcPts val="0"/>
              </a:spcAft>
              <a:buClr>
                <a:srgbClr val="707DA7"/>
              </a:buClr>
              <a:buSzPts val="1400"/>
              <a:buChar char="■"/>
              <a:defRPr>
                <a:solidFill>
                  <a:srgbClr val="707DA7"/>
                </a:solidFill>
              </a:defRPr>
            </a:lvl6pPr>
            <a:lvl7pPr indent="-317500" lvl="6" marL="3200400" algn="ctr">
              <a:spcBef>
                <a:spcPts val="1600"/>
              </a:spcBef>
              <a:spcAft>
                <a:spcPts val="0"/>
              </a:spcAft>
              <a:buClr>
                <a:srgbClr val="707DA7"/>
              </a:buClr>
              <a:buSzPts val="1400"/>
              <a:buChar char="●"/>
              <a:defRPr>
                <a:solidFill>
                  <a:srgbClr val="707DA7"/>
                </a:solidFill>
              </a:defRPr>
            </a:lvl7pPr>
            <a:lvl8pPr indent="-317500" lvl="7" marL="3657600" algn="ctr">
              <a:spcBef>
                <a:spcPts val="1600"/>
              </a:spcBef>
              <a:spcAft>
                <a:spcPts val="0"/>
              </a:spcAft>
              <a:buClr>
                <a:srgbClr val="707DA7"/>
              </a:buClr>
              <a:buSzPts val="1400"/>
              <a:buChar char="○"/>
              <a:defRPr>
                <a:solidFill>
                  <a:srgbClr val="707DA7"/>
                </a:solidFill>
              </a:defRPr>
            </a:lvl8pPr>
            <a:lvl9pPr indent="-317500" lvl="8" marL="4114800" algn="ctr">
              <a:spcBef>
                <a:spcPts val="1600"/>
              </a:spcBef>
              <a:spcAft>
                <a:spcPts val="1600"/>
              </a:spcAft>
              <a:buClr>
                <a:srgbClr val="707DA7"/>
              </a:buClr>
              <a:buSzPts val="1400"/>
              <a:buChar char="■"/>
              <a:defRPr>
                <a:solidFill>
                  <a:srgbClr val="707DA7"/>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dark)">
  <p:cSld name="BIG_NUMBER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0"/>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dark)">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b="1" sz="48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 name="Google Shape;13;p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rgbClr val="707DA7"/>
              </a:buClr>
              <a:buSzPts val="2800"/>
              <a:buNone/>
              <a:defRPr sz="2800">
                <a:solidFill>
                  <a:srgbClr val="707DA7"/>
                </a:solidFill>
              </a:defRPr>
            </a:lvl2pPr>
            <a:lvl3pPr lvl="2" rtl="0" algn="ctr">
              <a:lnSpc>
                <a:spcPct val="100000"/>
              </a:lnSpc>
              <a:spcBef>
                <a:spcPts val="0"/>
              </a:spcBef>
              <a:spcAft>
                <a:spcPts val="0"/>
              </a:spcAft>
              <a:buClr>
                <a:srgbClr val="707DA7"/>
              </a:buClr>
              <a:buSzPts val="2800"/>
              <a:buNone/>
              <a:defRPr sz="2800">
                <a:solidFill>
                  <a:srgbClr val="707DA7"/>
                </a:solidFill>
              </a:defRPr>
            </a:lvl3pPr>
            <a:lvl4pPr lvl="3" rtl="0" algn="ctr">
              <a:lnSpc>
                <a:spcPct val="100000"/>
              </a:lnSpc>
              <a:spcBef>
                <a:spcPts val="0"/>
              </a:spcBef>
              <a:spcAft>
                <a:spcPts val="0"/>
              </a:spcAft>
              <a:buClr>
                <a:srgbClr val="707DA7"/>
              </a:buClr>
              <a:buSzPts val="2800"/>
              <a:buNone/>
              <a:defRPr sz="2800">
                <a:solidFill>
                  <a:srgbClr val="707DA7"/>
                </a:solidFill>
              </a:defRPr>
            </a:lvl4pPr>
            <a:lvl5pPr lvl="4" rtl="0" algn="ctr">
              <a:lnSpc>
                <a:spcPct val="100000"/>
              </a:lnSpc>
              <a:spcBef>
                <a:spcPts val="0"/>
              </a:spcBef>
              <a:spcAft>
                <a:spcPts val="0"/>
              </a:spcAft>
              <a:buClr>
                <a:srgbClr val="707DA7"/>
              </a:buClr>
              <a:buSzPts val="2800"/>
              <a:buNone/>
              <a:defRPr sz="2800">
                <a:solidFill>
                  <a:srgbClr val="707DA7"/>
                </a:solidFill>
              </a:defRPr>
            </a:lvl5pPr>
            <a:lvl6pPr lvl="5" rtl="0" algn="ctr">
              <a:lnSpc>
                <a:spcPct val="100000"/>
              </a:lnSpc>
              <a:spcBef>
                <a:spcPts val="0"/>
              </a:spcBef>
              <a:spcAft>
                <a:spcPts val="0"/>
              </a:spcAft>
              <a:buClr>
                <a:srgbClr val="707DA7"/>
              </a:buClr>
              <a:buSzPts val="2800"/>
              <a:buNone/>
              <a:defRPr sz="2800">
                <a:solidFill>
                  <a:srgbClr val="707DA7"/>
                </a:solidFill>
              </a:defRPr>
            </a:lvl6pPr>
            <a:lvl7pPr lvl="6" rtl="0" algn="ctr">
              <a:lnSpc>
                <a:spcPct val="100000"/>
              </a:lnSpc>
              <a:spcBef>
                <a:spcPts val="0"/>
              </a:spcBef>
              <a:spcAft>
                <a:spcPts val="0"/>
              </a:spcAft>
              <a:buClr>
                <a:srgbClr val="707DA7"/>
              </a:buClr>
              <a:buSzPts val="2800"/>
              <a:buNone/>
              <a:defRPr sz="2800">
                <a:solidFill>
                  <a:srgbClr val="707DA7"/>
                </a:solidFill>
              </a:defRPr>
            </a:lvl7pPr>
            <a:lvl8pPr lvl="7" rtl="0" algn="ctr">
              <a:lnSpc>
                <a:spcPct val="100000"/>
              </a:lnSpc>
              <a:spcBef>
                <a:spcPts val="0"/>
              </a:spcBef>
              <a:spcAft>
                <a:spcPts val="0"/>
              </a:spcAft>
              <a:buClr>
                <a:srgbClr val="707DA7"/>
              </a:buClr>
              <a:buSzPts val="2800"/>
              <a:buNone/>
              <a:defRPr sz="2800">
                <a:solidFill>
                  <a:srgbClr val="707DA7"/>
                </a:solidFill>
              </a:defRPr>
            </a:lvl8pPr>
            <a:lvl9pPr lvl="8" rtl="0"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dark)">
  <p:cSld name="BLANK_1">
    <p:bg>
      <p:bgPr>
        <a:blipFill>
          <a:blip r:embed="rId2">
            <a:alphaModFix/>
          </a:blip>
          <a:stretch>
            <a:fillRect/>
          </a:stretch>
        </a:blipFill>
      </p:bgPr>
    </p:bg>
    <p:spTree>
      <p:nvGrpSpPr>
        <p:cNvPr id="67"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with Scotty">
  <p:cSld name="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732925" y="1545450"/>
            <a:ext cx="43200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b="1"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p:nvPr>
            <p:ph idx="1" type="subTitle"/>
          </p:nvPr>
        </p:nvSpPr>
        <p:spPr>
          <a:xfrm rot="-449582">
            <a:off x="5658998" y="2283747"/>
            <a:ext cx="2861838" cy="501423"/>
          </a:xfrm>
          <a:prstGeom prst="rect">
            <a:avLst/>
          </a:prstGeom>
        </p:spPr>
        <p:txBody>
          <a:bodyPr anchorCtr="0" anchor="b" bIns="0" lIns="91425" spcFirstLastPara="1" rIns="91425" wrap="square" tIns="91425">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p:txBody>
      </p:sp>
      <p:sp>
        <p:nvSpPr>
          <p:cNvPr id="18" name="Google Shape;18;p4"/>
          <p:cNvSpPr txBox="1"/>
          <p:nvPr>
            <p:ph idx="2" type="subTitle"/>
          </p:nvPr>
        </p:nvSpPr>
        <p:spPr>
          <a:xfrm rot="-449892">
            <a:off x="5695787" y="2800290"/>
            <a:ext cx="2862175" cy="474779"/>
          </a:xfrm>
          <a:prstGeom prst="rect">
            <a:avLst/>
          </a:prstGeom>
        </p:spPr>
        <p:txBody>
          <a:bodyPr anchorCtr="0" anchor="t" bIns="91425" lIns="91425" spcFirstLastPara="1" rIns="91425" wrap="square" tIns="0">
            <a:noAutofit/>
          </a:bodyPr>
          <a:lstStyle>
            <a:lvl1pPr lvl="0" rtl="0" algn="ctr">
              <a:spcBef>
                <a:spcPts val="0"/>
              </a:spcBef>
              <a:spcAft>
                <a:spcPts val="0"/>
              </a:spcAft>
              <a:buNone/>
              <a:defRPr sz="1400">
                <a:solidFill>
                  <a:srgbClr val="707DA7"/>
                </a:solidFill>
              </a:defRPr>
            </a:lvl1pPr>
            <a:lvl2pPr lvl="1" rtl="0" algn="ctr">
              <a:spcBef>
                <a:spcPts val="0"/>
              </a:spcBef>
              <a:spcAft>
                <a:spcPts val="0"/>
              </a:spcAft>
              <a:buNone/>
              <a:defRPr sz="1400">
                <a:solidFill>
                  <a:srgbClr val="707DA7"/>
                </a:solidFill>
              </a:defRPr>
            </a:lvl2pPr>
            <a:lvl3pPr lvl="2" rtl="0" algn="ctr">
              <a:spcBef>
                <a:spcPts val="0"/>
              </a:spcBef>
              <a:spcAft>
                <a:spcPts val="0"/>
              </a:spcAft>
              <a:buNone/>
              <a:defRPr sz="1400">
                <a:solidFill>
                  <a:srgbClr val="707DA7"/>
                </a:solidFill>
              </a:defRPr>
            </a:lvl3pPr>
            <a:lvl4pPr lvl="3" rtl="0" algn="ctr">
              <a:spcBef>
                <a:spcPts val="0"/>
              </a:spcBef>
              <a:spcAft>
                <a:spcPts val="0"/>
              </a:spcAft>
              <a:buNone/>
              <a:defRPr sz="1400">
                <a:solidFill>
                  <a:srgbClr val="707DA7"/>
                </a:solidFill>
              </a:defRPr>
            </a:lvl4pPr>
            <a:lvl5pPr lvl="4" rtl="0" algn="ctr">
              <a:spcBef>
                <a:spcPts val="0"/>
              </a:spcBef>
              <a:spcAft>
                <a:spcPts val="0"/>
              </a:spcAft>
              <a:buNone/>
              <a:defRPr sz="1400">
                <a:solidFill>
                  <a:srgbClr val="707DA7"/>
                </a:solidFill>
              </a:defRPr>
            </a:lvl5pPr>
            <a:lvl6pPr lvl="5" rtl="0" algn="ctr">
              <a:spcBef>
                <a:spcPts val="0"/>
              </a:spcBef>
              <a:spcAft>
                <a:spcPts val="0"/>
              </a:spcAft>
              <a:buNone/>
              <a:defRPr sz="1400">
                <a:solidFill>
                  <a:srgbClr val="707DA7"/>
                </a:solidFill>
              </a:defRPr>
            </a:lvl6pPr>
            <a:lvl7pPr lvl="6" rtl="0" algn="ctr">
              <a:spcBef>
                <a:spcPts val="0"/>
              </a:spcBef>
              <a:spcAft>
                <a:spcPts val="0"/>
              </a:spcAft>
              <a:buNone/>
              <a:defRPr sz="1400">
                <a:solidFill>
                  <a:srgbClr val="707DA7"/>
                </a:solidFill>
              </a:defRPr>
            </a:lvl7pPr>
            <a:lvl8pPr lvl="7" rtl="0" algn="ctr">
              <a:spcBef>
                <a:spcPts val="0"/>
              </a:spcBef>
              <a:spcAft>
                <a:spcPts val="0"/>
              </a:spcAft>
              <a:buNone/>
              <a:defRPr sz="1400">
                <a:solidFill>
                  <a:srgbClr val="707DA7"/>
                </a:solidFill>
              </a:defRPr>
            </a:lvl8pPr>
            <a:lvl9pPr lvl="8" rtl="0" algn="ctr">
              <a:spcBef>
                <a:spcPts val="0"/>
              </a:spcBef>
              <a:spcAft>
                <a:spcPts val="0"/>
              </a:spcAft>
              <a:buNone/>
              <a:defRPr sz="1400">
                <a:solidFill>
                  <a:srgbClr val="707DA7"/>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dark)">
  <p:cSld name="SECTION_HEADER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dark)">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8" name="Google Shape;28;p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title and body">
  <p:cSld name="TITLE_AND_BODY_1">
    <p:spTree>
      <p:nvGrpSpPr>
        <p:cNvPr id="29" name="Shape 29"/>
        <p:cNvGrpSpPr/>
        <p:nvPr/>
      </p:nvGrpSpPr>
      <p:grpSpPr>
        <a:xfrm>
          <a:off x="0" y="0"/>
          <a:ext cx="0" cy="0"/>
          <a:chOff x="0" y="0"/>
          <a:chExt cx="0" cy="0"/>
        </a:xfrm>
      </p:grpSpPr>
      <p:sp>
        <p:nvSpPr>
          <p:cNvPr id="30" name="Google Shape;30;p9"/>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 name="Google Shape;31;p9"/>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9"/>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title and body 1">
  <p:cSld name="TITLE_AND_BODY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0"/>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5" name="Google Shape;35;p10"/>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0"/>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34075" y="445025"/>
            <a:ext cx="7200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02F66"/>
              </a:buClr>
              <a:buSzPts val="2800"/>
              <a:buFont typeface="Open Sans"/>
              <a:buNone/>
              <a:defRPr b="1" sz="2800">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p:txBody>
      </p:sp>
      <p:sp>
        <p:nvSpPr>
          <p:cNvPr id="7" name="Google Shape;7;p1"/>
          <p:cNvSpPr txBox="1"/>
          <p:nvPr>
            <p:ph idx="1" type="body"/>
          </p:nvPr>
        </p:nvSpPr>
        <p:spPr>
          <a:xfrm>
            <a:off x="934075" y="1152475"/>
            <a:ext cx="7200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indent="-317500" lvl="1" marL="914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indent="-317500" lvl="2" marL="1371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indent="-317500" lvl="3" marL="18288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indent="-317500" lvl="4" marL="22860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indent="-317500" lvl="5" marL="27432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indent="-317500" lvl="6" marL="3200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indent="-317500" lvl="7" marL="3657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indent="-317500" lvl="8" marL="41148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s://www.scribbr.fr/memoire/soutenance-memoire-infirmier/" TargetMode="External"/><Relationship Id="rId4" Type="http://schemas.openxmlformats.org/officeDocument/2006/relationships/hyperlink" Target="https://www.scribbr.fr/memoire/methodologie-tfe-infirmier/" TargetMode="External"/><Relationship Id="rId5" Type="http://schemas.openxmlformats.org/officeDocument/2006/relationships/hyperlink" Target="https://www.scribbr.fr/relecture-correction/memoire-francais/?cp=.fr-Converting-keywords-FR&amp;ag=correction-memoire&amp;gclid=Cj0KCQjww_f2BRC-ARIsAP3zarF-0b66-m1MJkFA9GNr-X_0Y8XF-6UIBYdATl-AXSwfhe3YLRukQPEaAuiCEALw_wcB" TargetMode="External"/><Relationship Id="rId6" Type="http://schemas.openxmlformats.org/officeDocument/2006/relationships/hyperlink" Target="https://www.scribbr.fr/relecture-correction/memoire-francais/?cp=.fr-Converting-keywords-FR&amp;ag=correction-memoire&amp;gclid=Cj0KCQjww_f2BRC-ARIsAP3zarF-0b66-m1MJkFA9GNr-X_0Y8XF-6UIBYdATl-AXSwfhe3YLRukQPEaAuiCEALw_wcB"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s://www.scribbr.fr/relecture-correction/" TargetMode="External"/><Relationship Id="rId4" Type="http://schemas.openxmlformats.org/officeDocument/2006/relationships/hyperlink" Target="https://www.scribbr.fr/logiciel-anti-plagiat/" TargetMode="External"/><Relationship Id="rId5" Type="http://schemas.openxmlformats.org/officeDocument/2006/relationships/hyperlink" Target="https://www.scribbr.fr/generateur-apa/" TargetMode="External"/><Relationship Id="rId6" Type="http://schemas.openxmlformats.org/officeDocument/2006/relationships/hyperlink" Target="https://www.scribbr.fr/ressources/" TargetMode="External"/><Relationship Id="rId7" Type="http://schemas.openxmlformats.org/officeDocument/2006/relationships/hyperlink" Target="https://www.scribbr.fr/ressourc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s://www.scribbr.fr/memoire/soutenance-memoire-infirmi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23"/>
          <p:cNvSpPr txBox="1"/>
          <p:nvPr>
            <p:ph type="ctrTitle"/>
          </p:nvPr>
        </p:nvSpPr>
        <p:spPr>
          <a:xfrm>
            <a:off x="972000" y="540075"/>
            <a:ext cx="7200000" cy="225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La soutenance d’un mémoire infirmier</a:t>
            </a:r>
            <a:endParaRPr/>
          </a:p>
        </p:txBody>
      </p:sp>
      <p:sp>
        <p:nvSpPr>
          <p:cNvPr id="73" name="Google Shape;73;p23"/>
          <p:cNvSpPr txBox="1"/>
          <p:nvPr>
            <p:ph idx="1" type="subTitle"/>
          </p:nvPr>
        </p:nvSpPr>
        <p:spPr>
          <a:xfrm>
            <a:off x="972000" y="3009950"/>
            <a:ext cx="7200000" cy="105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Déroulement et conseils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3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Plan de présentation</a:t>
            </a:r>
            <a:endParaRPr/>
          </a:p>
        </p:txBody>
      </p:sp>
      <p:sp>
        <p:nvSpPr>
          <p:cNvPr id="127" name="Google Shape;127;p3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Les grands axes du plan de présentation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3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 plan de présentation  </a:t>
            </a:r>
            <a:endParaRPr/>
          </a:p>
        </p:txBody>
      </p:sp>
      <p:sp>
        <p:nvSpPr>
          <p:cNvPr id="133" name="Google Shape;133;p33"/>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Les grands axes à aborder : </a:t>
            </a:r>
            <a:endParaRPr/>
          </a:p>
          <a:p>
            <a:pPr indent="-342900" lvl="0" marL="457200" rtl="0" algn="l">
              <a:lnSpc>
                <a:spcPct val="150000"/>
              </a:lnSpc>
              <a:spcBef>
                <a:spcPts val="1600"/>
              </a:spcBef>
              <a:spcAft>
                <a:spcPts val="0"/>
              </a:spcAft>
              <a:buSzPts val="1800"/>
              <a:buAutoNum type="arabicPeriod"/>
            </a:pPr>
            <a:r>
              <a:rPr lang="en-GB"/>
              <a:t>Présentation générale ; </a:t>
            </a:r>
            <a:endParaRPr/>
          </a:p>
          <a:p>
            <a:pPr indent="-342900" lvl="0" marL="457200" rtl="0" algn="l">
              <a:lnSpc>
                <a:spcPct val="150000"/>
              </a:lnSpc>
              <a:spcBef>
                <a:spcPts val="0"/>
              </a:spcBef>
              <a:spcAft>
                <a:spcPts val="0"/>
              </a:spcAft>
              <a:buSzPts val="1800"/>
              <a:buAutoNum type="arabicPeriod"/>
            </a:pPr>
            <a:r>
              <a:rPr lang="en-GB"/>
              <a:t>Explication du choix du sujet ;</a:t>
            </a:r>
            <a:endParaRPr/>
          </a:p>
          <a:p>
            <a:pPr indent="-342900" lvl="0" marL="457200" rtl="0" algn="l">
              <a:lnSpc>
                <a:spcPct val="150000"/>
              </a:lnSpc>
              <a:spcBef>
                <a:spcPts val="0"/>
              </a:spcBef>
              <a:spcAft>
                <a:spcPts val="0"/>
              </a:spcAft>
              <a:buSzPts val="1800"/>
              <a:buAutoNum type="arabicPeriod"/>
            </a:pPr>
            <a:r>
              <a:rPr lang="en-GB"/>
              <a:t>Méthodologie de recherche ;</a:t>
            </a:r>
            <a:endParaRPr/>
          </a:p>
          <a:p>
            <a:pPr indent="-342900" lvl="0" marL="457200" rtl="0" algn="l">
              <a:lnSpc>
                <a:spcPct val="150000"/>
              </a:lnSpc>
              <a:spcBef>
                <a:spcPts val="0"/>
              </a:spcBef>
              <a:spcAft>
                <a:spcPts val="0"/>
              </a:spcAft>
              <a:buSzPts val="1800"/>
              <a:buAutoNum type="arabicPeriod"/>
            </a:pPr>
            <a:r>
              <a:rPr lang="en-GB"/>
              <a:t>Résultats de l’enquête ;</a:t>
            </a:r>
            <a:endParaRPr/>
          </a:p>
          <a:p>
            <a:pPr indent="-342900" lvl="0" marL="457200" rtl="0" algn="l">
              <a:lnSpc>
                <a:spcPct val="150000"/>
              </a:lnSpc>
              <a:spcBef>
                <a:spcPts val="0"/>
              </a:spcBef>
              <a:spcAft>
                <a:spcPts val="0"/>
              </a:spcAft>
              <a:buSzPts val="1800"/>
              <a:buAutoNum type="arabicPeriod"/>
            </a:pPr>
            <a:r>
              <a:rPr lang="en-GB"/>
              <a:t>Auto-évaluation ;</a:t>
            </a:r>
            <a:endParaRPr/>
          </a:p>
          <a:p>
            <a:pPr indent="-342900" lvl="0" marL="457200" rtl="0" algn="l">
              <a:lnSpc>
                <a:spcPct val="150000"/>
              </a:lnSpc>
              <a:spcBef>
                <a:spcPts val="0"/>
              </a:spcBef>
              <a:spcAft>
                <a:spcPts val="0"/>
              </a:spcAft>
              <a:buSzPts val="1800"/>
              <a:buAutoNum type="arabicPeriod"/>
            </a:pPr>
            <a:r>
              <a:rPr lang="en-GB"/>
              <a:t>Éléments d’ouverture.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34"/>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Nos conseils </a:t>
            </a:r>
            <a:endParaRPr/>
          </a:p>
        </p:txBody>
      </p:sp>
      <p:sp>
        <p:nvSpPr>
          <p:cNvPr id="139" name="Google Shape;139;p34"/>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Réussir sa soutenance orale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3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Nos 6 conseils :  </a:t>
            </a:r>
            <a:endParaRPr/>
          </a:p>
        </p:txBody>
      </p:sp>
      <p:sp>
        <p:nvSpPr>
          <p:cNvPr id="145" name="Google Shape;145;p35"/>
          <p:cNvSpPr txBox="1"/>
          <p:nvPr>
            <p:ph idx="1" type="body"/>
          </p:nvPr>
        </p:nvSpPr>
        <p:spPr>
          <a:xfrm>
            <a:off x="756175" y="1152475"/>
            <a:ext cx="70521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AutoNum type="arabicPeriod"/>
            </a:pPr>
            <a:r>
              <a:rPr lang="en-GB"/>
              <a:t>Bien préparer son intervention. </a:t>
            </a:r>
            <a:endParaRPr/>
          </a:p>
          <a:p>
            <a:pPr indent="-342900" lvl="0" marL="457200" rtl="0" algn="l">
              <a:lnSpc>
                <a:spcPct val="150000"/>
              </a:lnSpc>
              <a:spcBef>
                <a:spcPts val="0"/>
              </a:spcBef>
              <a:spcAft>
                <a:spcPts val="0"/>
              </a:spcAft>
              <a:buSzPts val="1800"/>
              <a:buAutoNum type="arabicPeriod"/>
            </a:pPr>
            <a:r>
              <a:rPr lang="en-GB"/>
              <a:t>Utiliser un support visuel.</a:t>
            </a:r>
            <a:endParaRPr/>
          </a:p>
          <a:p>
            <a:pPr indent="-342900" lvl="0" marL="457200" rtl="0" algn="l">
              <a:lnSpc>
                <a:spcPct val="150000"/>
              </a:lnSpc>
              <a:spcBef>
                <a:spcPts val="0"/>
              </a:spcBef>
              <a:spcAft>
                <a:spcPts val="0"/>
              </a:spcAft>
              <a:buSzPts val="1800"/>
              <a:buAutoNum type="arabicPeriod"/>
            </a:pPr>
            <a:r>
              <a:rPr lang="en-GB"/>
              <a:t>Gérer son temps. </a:t>
            </a:r>
            <a:endParaRPr/>
          </a:p>
          <a:p>
            <a:pPr indent="-342900" lvl="0" marL="457200" rtl="0" algn="l">
              <a:lnSpc>
                <a:spcPct val="150000"/>
              </a:lnSpc>
              <a:spcBef>
                <a:spcPts val="0"/>
              </a:spcBef>
              <a:spcAft>
                <a:spcPts val="0"/>
              </a:spcAft>
              <a:buSzPts val="1800"/>
              <a:buAutoNum type="arabicPeriod"/>
            </a:pPr>
            <a:r>
              <a:rPr lang="en-GB"/>
              <a:t>Proposer une argumentation claire, synthétique, structurée et vivante. </a:t>
            </a:r>
            <a:endParaRPr/>
          </a:p>
          <a:p>
            <a:pPr indent="-342900" lvl="0" marL="457200" rtl="0" algn="l">
              <a:lnSpc>
                <a:spcPct val="150000"/>
              </a:lnSpc>
              <a:spcBef>
                <a:spcPts val="0"/>
              </a:spcBef>
              <a:spcAft>
                <a:spcPts val="0"/>
              </a:spcAft>
              <a:buSzPts val="1800"/>
              <a:buAutoNum type="arabicPeriod"/>
            </a:pPr>
            <a:r>
              <a:rPr lang="en-GB"/>
              <a:t>Être à l’écoute du jury. </a:t>
            </a:r>
            <a:endParaRPr/>
          </a:p>
          <a:p>
            <a:pPr indent="-342900" lvl="0" marL="457200" rtl="0" algn="l">
              <a:lnSpc>
                <a:spcPct val="150000"/>
              </a:lnSpc>
              <a:spcBef>
                <a:spcPts val="0"/>
              </a:spcBef>
              <a:spcAft>
                <a:spcPts val="0"/>
              </a:spcAft>
              <a:buSzPts val="1800"/>
              <a:buAutoNum type="arabicPeriod"/>
            </a:pPr>
            <a:r>
              <a:rPr lang="en-GB"/>
              <a:t>Faire bonne </a:t>
            </a:r>
            <a:r>
              <a:rPr lang="en-GB"/>
              <a:t>impression.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36"/>
          <p:cNvSpPr txBox="1"/>
          <p:nvPr>
            <p:ph type="ctrTitle"/>
          </p:nvPr>
        </p:nvSpPr>
        <p:spPr>
          <a:xfrm>
            <a:off x="972000" y="1715700"/>
            <a:ext cx="7200000" cy="171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Ressources recommandées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37"/>
          <p:cNvSpPr txBox="1"/>
          <p:nvPr>
            <p:ph type="title"/>
          </p:nvPr>
        </p:nvSpPr>
        <p:spPr>
          <a:xfrm>
            <a:off x="972000" y="3164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Les ressources de Scribbr</a:t>
            </a:r>
            <a:endParaRPr/>
          </a:p>
        </p:txBody>
      </p:sp>
      <p:sp>
        <p:nvSpPr>
          <p:cNvPr id="156" name="Google Shape;156;p37"/>
          <p:cNvSpPr txBox="1"/>
          <p:nvPr>
            <p:ph idx="1" type="body"/>
          </p:nvPr>
        </p:nvSpPr>
        <p:spPr>
          <a:xfrm>
            <a:off x="756200" y="1249600"/>
            <a:ext cx="7732200" cy="14457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u="sng">
                <a:solidFill>
                  <a:schemeClr val="hlink"/>
                </a:solidFill>
                <a:hlinkClick r:id="rId3"/>
              </a:rPr>
              <a:t>Notre article sur la soutenance de mémoire infirmier (TFE)</a:t>
            </a:r>
            <a:r>
              <a:rPr lang="en-GB"/>
              <a:t>.</a:t>
            </a:r>
            <a:r>
              <a:rPr lang="en-GB"/>
              <a:t> </a:t>
            </a:r>
            <a:endParaRPr/>
          </a:p>
          <a:p>
            <a:pPr indent="-342900" lvl="0" marL="457200" rtl="0" algn="l">
              <a:lnSpc>
                <a:spcPct val="150000"/>
              </a:lnSpc>
              <a:spcBef>
                <a:spcPts val="0"/>
              </a:spcBef>
              <a:spcAft>
                <a:spcPts val="0"/>
              </a:spcAft>
              <a:buSzPts val="1800"/>
              <a:buChar char="●"/>
            </a:pPr>
            <a:r>
              <a:rPr lang="en-GB" u="sng">
                <a:solidFill>
                  <a:schemeClr val="hlink"/>
                </a:solidFill>
                <a:hlinkClick r:id="rId4"/>
              </a:rPr>
              <a:t>Notre article sur la méthodologie TFE infirmier</a:t>
            </a:r>
            <a:r>
              <a:rPr lang="en-GB"/>
              <a:t>. </a:t>
            </a:r>
            <a:endParaRPr/>
          </a:p>
          <a:p>
            <a:pPr indent="-342900" lvl="0" marL="457200" rtl="0" algn="l">
              <a:lnSpc>
                <a:spcPct val="150000"/>
              </a:lnSpc>
              <a:spcBef>
                <a:spcPts val="0"/>
              </a:spcBef>
              <a:spcAft>
                <a:spcPts val="0"/>
              </a:spcAft>
              <a:buSzPts val="1800"/>
              <a:buChar char="●"/>
            </a:pPr>
            <a:r>
              <a:rPr lang="en-GB"/>
              <a:t>Notre service de </a:t>
            </a:r>
            <a:r>
              <a:rPr lang="en-GB" u="sng">
                <a:solidFill>
                  <a:schemeClr val="hlink"/>
                </a:solidFill>
                <a:hlinkClick r:id="rId5"/>
              </a:rPr>
              <a:t>correction</a:t>
            </a:r>
            <a:r>
              <a:rPr lang="en-GB"/>
              <a:t> et </a:t>
            </a:r>
            <a:r>
              <a:rPr lang="en-GB" u="sng">
                <a:solidFill>
                  <a:schemeClr val="hlink"/>
                </a:solidFill>
                <a:hlinkClick r:id="rId6"/>
              </a:rPr>
              <a:t>relecture</a:t>
            </a:r>
            <a:r>
              <a:rPr lang="en-GB"/>
              <a:t> pour votre TFE. </a:t>
            </a:r>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3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Salut</a:t>
            </a:r>
            <a:r>
              <a:rPr lang="en-GB"/>
              <a:t>, nous c’est Scribbr </a:t>
            </a:r>
            <a:r>
              <a:rPr lang="en-GB"/>
              <a:t>👋</a:t>
            </a:r>
            <a:endParaRPr/>
          </a:p>
        </p:txBody>
      </p:sp>
      <p:sp>
        <p:nvSpPr>
          <p:cNvPr id="162" name="Google Shape;162;p38"/>
          <p:cNvSpPr txBox="1"/>
          <p:nvPr>
            <p:ph idx="1" type="body"/>
          </p:nvPr>
        </p:nvSpPr>
        <p:spPr>
          <a:xfrm>
            <a:off x="934075" y="1368550"/>
            <a:ext cx="7200000" cy="32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rgbClr val="15204F"/>
                </a:solidFill>
                <a:latin typeface="Arial"/>
                <a:ea typeface="Arial"/>
                <a:cs typeface="Arial"/>
                <a:sym typeface="Arial"/>
              </a:rPr>
              <a:t>Nous sommes une équipe de 60 personnes à Amsterdam, et nous travaillons en partenariat avec plus de 500 correcteurs indépendants à travers le monde pour aider les étudiants à obtenir leur diplôme et à devenir de meilleurs écrivains universitaires.</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solidFill>
                <a:srgbClr val="15204F"/>
              </a:solidFill>
              <a:latin typeface="Arial"/>
              <a:ea typeface="Arial"/>
              <a:cs typeface="Arial"/>
              <a:sym typeface="Arial"/>
            </a:endParaRPr>
          </a:p>
          <a:p>
            <a:pPr indent="0" lvl="0" marL="0" rtl="0" algn="l">
              <a:spcBef>
                <a:spcPts val="0"/>
              </a:spcBef>
              <a:spcAft>
                <a:spcPts val="0"/>
              </a:spcAft>
              <a:buNone/>
            </a:pPr>
            <a:r>
              <a:rPr lang="en-GB" sz="1400">
                <a:solidFill>
                  <a:srgbClr val="15204F"/>
                </a:solidFill>
                <a:latin typeface="Arial"/>
                <a:ea typeface="Arial"/>
                <a:cs typeface="Arial"/>
                <a:sym typeface="Arial"/>
              </a:rPr>
              <a:t>Chaque jour, nous travaillons dur sur notre </a:t>
            </a:r>
            <a:r>
              <a:rPr lang="en-GB" sz="1400" u="sng">
                <a:solidFill>
                  <a:schemeClr val="hlink"/>
                </a:solidFill>
                <a:latin typeface="Arial"/>
                <a:ea typeface="Arial"/>
                <a:cs typeface="Arial"/>
                <a:sym typeface="Arial"/>
                <a:hlinkClick r:id="rId3"/>
              </a:rPr>
              <a:t>service de relecture et correction</a:t>
            </a:r>
            <a:r>
              <a:rPr lang="en-GB" sz="1400">
                <a:solidFill>
                  <a:srgbClr val="15204F"/>
                </a:solidFill>
                <a:latin typeface="Arial"/>
                <a:ea typeface="Arial"/>
                <a:cs typeface="Arial"/>
                <a:sym typeface="Arial"/>
              </a:rPr>
              <a:t>, </a:t>
            </a:r>
            <a:r>
              <a:rPr lang="en-GB" sz="1400" u="sng">
                <a:solidFill>
                  <a:schemeClr val="hlink"/>
                </a:solidFill>
                <a:latin typeface="Arial"/>
                <a:ea typeface="Arial"/>
                <a:cs typeface="Arial"/>
                <a:sym typeface="Arial"/>
                <a:hlinkClick r:id="rId4"/>
              </a:rPr>
              <a:t>logiciel anti-plagiat,</a:t>
            </a:r>
            <a:r>
              <a:rPr lang="en-GB" sz="1400">
                <a:solidFill>
                  <a:srgbClr val="15204F"/>
                </a:solidFill>
                <a:latin typeface="Arial"/>
                <a:ea typeface="Arial"/>
                <a:cs typeface="Arial"/>
                <a:sym typeface="Arial"/>
              </a:rPr>
              <a:t> </a:t>
            </a:r>
            <a:r>
              <a:rPr lang="en-GB" sz="1400" u="sng">
                <a:solidFill>
                  <a:schemeClr val="hlink"/>
                </a:solidFill>
                <a:latin typeface="Arial"/>
                <a:ea typeface="Arial"/>
                <a:cs typeface="Arial"/>
                <a:sym typeface="Arial"/>
                <a:hlinkClick r:id="rId5"/>
              </a:rPr>
              <a:t>générateur de sources APA</a:t>
            </a:r>
            <a:r>
              <a:rPr lang="en-GB" sz="1400">
                <a:solidFill>
                  <a:srgbClr val="15204F"/>
                </a:solidFill>
                <a:latin typeface="Arial"/>
                <a:ea typeface="Arial"/>
                <a:cs typeface="Arial"/>
                <a:sym typeface="Arial"/>
              </a:rPr>
              <a:t> et nos </a:t>
            </a:r>
            <a:r>
              <a:rPr lang="en-GB" sz="1400" u="sng">
                <a:solidFill>
                  <a:schemeClr val="hlink"/>
                </a:solidFill>
                <a:latin typeface="Arial"/>
                <a:ea typeface="Arial"/>
                <a:cs typeface="Arial"/>
                <a:sym typeface="Arial"/>
                <a:hlinkClick r:id="rId6"/>
              </a:rPr>
              <a:t>ressources</a:t>
            </a:r>
            <a:r>
              <a:rPr lang="en-GB" sz="1400" u="sng">
                <a:solidFill>
                  <a:schemeClr val="hlink"/>
                </a:solidFill>
                <a:latin typeface="Arial"/>
                <a:ea typeface="Arial"/>
                <a:cs typeface="Arial"/>
                <a:sym typeface="Arial"/>
                <a:hlinkClick r:id="rId7"/>
              </a:rPr>
              <a:t> universitaires.</a:t>
            </a: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3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Comment utiliser cette présentation ?</a:t>
            </a:r>
            <a:endParaRPr/>
          </a:p>
        </p:txBody>
      </p:sp>
      <p:sp>
        <p:nvSpPr>
          <p:cNvPr id="168" name="Google Shape;168;p39"/>
          <p:cNvSpPr txBox="1"/>
          <p:nvPr>
            <p:ph idx="1" type="body"/>
          </p:nvPr>
        </p:nvSpPr>
        <p:spPr>
          <a:xfrm>
            <a:off x="857875" y="1122875"/>
            <a:ext cx="7647600" cy="338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rgbClr val="15204F"/>
                </a:solidFill>
                <a:latin typeface="Arial"/>
                <a:ea typeface="Arial"/>
                <a:cs typeface="Arial"/>
                <a:sym typeface="Arial"/>
              </a:rPr>
              <a:t>Cette présentation peut être librement utilisée pour éduquer les étudiants sur la rédaction du rapport de stage. Vous pouvez :</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solidFill>
                <a:srgbClr val="15204F"/>
              </a:solidFill>
              <a:latin typeface="Arial"/>
              <a:ea typeface="Arial"/>
              <a:cs typeface="Arial"/>
              <a:sym typeface="Arial"/>
            </a:endParaRPr>
          </a:p>
          <a:p>
            <a:pPr indent="-317500" lvl="0" marL="457200" rtl="0" algn="l">
              <a:spcBef>
                <a:spcPts val="0"/>
              </a:spcBef>
              <a:spcAft>
                <a:spcPts val="0"/>
              </a:spcAft>
              <a:buClr>
                <a:schemeClr val="accent2"/>
              </a:buClr>
              <a:buSzPts val="1400"/>
              <a:buChar char="✓"/>
            </a:pPr>
            <a:r>
              <a:rPr lang="en-GB" sz="1400">
                <a:solidFill>
                  <a:schemeClr val="dk2"/>
                </a:solidFill>
                <a:latin typeface="Arial"/>
                <a:ea typeface="Arial"/>
                <a:cs typeface="Arial"/>
                <a:sym typeface="Arial"/>
              </a:rPr>
              <a:t>afficher cette présentation dans un environnement de classe ;</a:t>
            </a:r>
            <a:endParaRPr sz="1400">
              <a:solidFill>
                <a:schemeClr val="dk2"/>
              </a:solidFill>
              <a:latin typeface="Arial"/>
              <a:ea typeface="Arial"/>
              <a:cs typeface="Arial"/>
              <a:sym typeface="Arial"/>
            </a:endParaRPr>
          </a:p>
          <a:p>
            <a:pPr indent="-317500" lvl="0" marL="457200" rtl="0" algn="l">
              <a:spcBef>
                <a:spcPts val="0"/>
              </a:spcBef>
              <a:spcAft>
                <a:spcPts val="0"/>
              </a:spcAft>
              <a:buClr>
                <a:schemeClr val="accent2"/>
              </a:buClr>
              <a:buSzPts val="1400"/>
              <a:buChar char="✓"/>
            </a:pPr>
            <a:r>
              <a:rPr lang="en-GB" sz="1400">
                <a:solidFill>
                  <a:schemeClr val="dk2"/>
                </a:solidFill>
                <a:latin typeface="Arial"/>
                <a:ea typeface="Arial"/>
                <a:cs typeface="Arial"/>
                <a:sym typeface="Arial"/>
              </a:rPr>
              <a:t>modifier ou supprimer des diapositives ;</a:t>
            </a:r>
            <a:endParaRPr sz="1400">
              <a:solidFill>
                <a:schemeClr val="dk2"/>
              </a:solidFill>
              <a:latin typeface="Arial"/>
              <a:ea typeface="Arial"/>
              <a:cs typeface="Arial"/>
              <a:sym typeface="Arial"/>
            </a:endParaRPr>
          </a:p>
          <a:p>
            <a:pPr indent="-317500" lvl="0" marL="457200" rtl="0" algn="l">
              <a:spcBef>
                <a:spcPts val="0"/>
              </a:spcBef>
              <a:spcAft>
                <a:spcPts val="0"/>
              </a:spcAft>
              <a:buClr>
                <a:schemeClr val="accent2"/>
              </a:buClr>
              <a:buSzPts val="1400"/>
              <a:buChar char="✓"/>
            </a:pPr>
            <a:r>
              <a:rPr lang="en-GB" sz="1400">
                <a:solidFill>
                  <a:schemeClr val="dk2"/>
                </a:solidFill>
                <a:latin typeface="Arial"/>
                <a:ea typeface="Arial"/>
                <a:cs typeface="Arial"/>
                <a:sym typeface="Arial"/>
              </a:rPr>
              <a:t>distribuer cette présentation sur papier ou dans des environnements d'étudiants privés (par exemple, Moodle, BlackBoard, Google Classroom, etc.).</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p>
          <a:p>
            <a:pPr indent="0" lvl="0" marL="0" rtl="0" algn="l">
              <a:spcBef>
                <a:spcPts val="0"/>
              </a:spcBef>
              <a:spcAft>
                <a:spcPts val="0"/>
              </a:spcAft>
              <a:buNone/>
            </a:pPr>
            <a:r>
              <a:rPr lang="en-GB" sz="1400">
                <a:solidFill>
                  <a:srgbClr val="15204F"/>
                </a:solidFill>
                <a:latin typeface="Arial"/>
                <a:ea typeface="Arial"/>
                <a:cs typeface="Arial"/>
                <a:sym typeface="Arial"/>
              </a:rPr>
              <a:t>Merci de rendre hommage à Scribbr pour la création de cette ressource.</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solidFill>
                <a:srgbClr val="15204F"/>
              </a:solidFill>
              <a:latin typeface="Arial"/>
              <a:ea typeface="Arial"/>
              <a:cs typeface="Arial"/>
              <a:sym typeface="Arial"/>
            </a:endParaRPr>
          </a:p>
          <a:p>
            <a:pPr indent="0" lvl="0" marL="0" rtl="0" algn="l">
              <a:spcBef>
                <a:spcPts val="0"/>
              </a:spcBef>
              <a:spcAft>
                <a:spcPts val="0"/>
              </a:spcAft>
              <a:buNone/>
            </a:pPr>
            <a:r>
              <a:rPr lang="en-GB" sz="1400">
                <a:solidFill>
                  <a:srgbClr val="15204F"/>
                </a:solidFill>
                <a:latin typeface="Arial"/>
                <a:ea typeface="Arial"/>
                <a:cs typeface="Arial"/>
                <a:sym typeface="Arial"/>
              </a:rPr>
              <a:t>Des questions ou des commentaires ? Ajoutez-les en dessous de l’article sur la soutenance de votre mémoire TFE infirmier : </a:t>
            </a:r>
            <a:r>
              <a:rPr lang="en-GB" sz="1400" u="sng">
                <a:solidFill>
                  <a:schemeClr val="hlink"/>
                </a:solidFill>
                <a:latin typeface="Arial"/>
                <a:ea typeface="Arial"/>
                <a:cs typeface="Arial"/>
                <a:sym typeface="Arial"/>
                <a:hlinkClick r:id="rId3"/>
              </a:rPr>
              <a:t>https://www.scribbr.fr/memoire/soutenance-memoire-infirmier/</a:t>
            </a:r>
            <a:r>
              <a:rPr lang="en-GB" sz="1400">
                <a:solidFill>
                  <a:srgbClr val="15204F"/>
                </a:solidFill>
                <a:latin typeface="Arial"/>
                <a:ea typeface="Arial"/>
                <a:cs typeface="Arial"/>
                <a:sym typeface="Arial"/>
              </a:rPr>
              <a:t> </a:t>
            </a:r>
            <a:endParaRPr sz="1400" u="sng">
              <a:solidFill>
                <a:srgbClr val="000000"/>
              </a:solidFill>
              <a:highlight>
                <a:srgbClr val="FFFF00"/>
              </a:highlight>
              <a:latin typeface="Arial"/>
              <a:ea typeface="Arial"/>
              <a:cs typeface="Arial"/>
              <a:sym typeface="Arial"/>
            </a:endParaRPr>
          </a:p>
          <a:p>
            <a:pPr indent="0" lvl="0" marL="0" rtl="0" algn="l">
              <a:spcBef>
                <a:spcPts val="0"/>
              </a:spcBef>
              <a:spcAft>
                <a:spcPts val="1600"/>
              </a:spcAft>
              <a:buNone/>
            </a:pPr>
            <a:r>
              <a:t/>
            </a:r>
            <a:endParaRPr sz="14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24"/>
          <p:cNvSpPr txBox="1"/>
          <p:nvPr>
            <p:ph type="title"/>
          </p:nvPr>
        </p:nvSpPr>
        <p:spPr>
          <a:xfrm>
            <a:off x="934075" y="445025"/>
            <a:ext cx="75741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La soutenance du TFE infirmier </a:t>
            </a:r>
            <a:endParaRPr/>
          </a:p>
        </p:txBody>
      </p:sp>
      <p:sp>
        <p:nvSpPr>
          <p:cNvPr id="79" name="Google Shape;79;p24"/>
          <p:cNvSpPr txBox="1"/>
          <p:nvPr>
            <p:ph idx="1" type="body"/>
          </p:nvPr>
        </p:nvSpPr>
        <p:spPr>
          <a:xfrm>
            <a:off x="4031700" y="1716838"/>
            <a:ext cx="4347900" cy="21369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GB">
                <a:solidFill>
                  <a:srgbClr val="0D405F"/>
                </a:solidFill>
                <a:highlight>
                  <a:srgbClr val="FFFFFF"/>
                </a:highlight>
              </a:rPr>
              <a:t>La soutenance orale d’un TFE infirmier fait partie de votre évaluation. Il s’agit d’une argumentation orale sur le sujet que vous avez décidé de traiter dans votre mémoire infirmier.</a:t>
            </a:r>
            <a:endParaRPr sz="2400">
              <a:solidFill>
                <a:srgbClr val="15204F"/>
              </a:solidFill>
              <a:highlight>
                <a:srgbClr val="FFFFFF"/>
              </a:highlight>
            </a:endParaRPr>
          </a:p>
        </p:txBody>
      </p:sp>
      <p:pic>
        <p:nvPicPr>
          <p:cNvPr id="80" name="Google Shape;80;p24"/>
          <p:cNvPicPr preferRelativeResize="0"/>
          <p:nvPr/>
        </p:nvPicPr>
        <p:blipFill>
          <a:blip r:embed="rId3">
            <a:alphaModFix/>
          </a:blip>
          <a:stretch>
            <a:fillRect/>
          </a:stretch>
        </p:blipFill>
        <p:spPr>
          <a:xfrm rot="-831350">
            <a:off x="1167542" y="1506887"/>
            <a:ext cx="2510666" cy="3257228"/>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25"/>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Définition générale</a:t>
            </a:r>
            <a:endParaRPr/>
          </a:p>
        </p:txBody>
      </p:sp>
      <p:sp>
        <p:nvSpPr>
          <p:cNvPr id="86" name="Google Shape;86;p25"/>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Qu’est-ce que la soutenance d’un TFE infirmier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2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Définition générale</a:t>
            </a:r>
            <a:endParaRPr/>
          </a:p>
        </p:txBody>
      </p:sp>
      <p:sp>
        <p:nvSpPr>
          <p:cNvPr id="92" name="Google Shape;92;p26"/>
          <p:cNvSpPr txBox="1"/>
          <p:nvPr>
            <p:ph idx="1" type="body"/>
          </p:nvPr>
        </p:nvSpPr>
        <p:spPr>
          <a:xfrm>
            <a:off x="934075" y="1304875"/>
            <a:ext cx="80664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La soutenance est une synthèse critique de votre travail à l’oral.</a:t>
            </a:r>
            <a:endParaRPr/>
          </a:p>
          <a:p>
            <a:pPr indent="0" lvl="0" marL="0" rtl="0" algn="l">
              <a:spcBef>
                <a:spcPts val="1600"/>
              </a:spcBef>
              <a:spcAft>
                <a:spcPts val="0"/>
              </a:spcAft>
              <a:buNone/>
            </a:pPr>
            <a:r>
              <a:t/>
            </a:r>
            <a:endParaRPr sz="100"/>
          </a:p>
          <a:p>
            <a:pPr indent="-342900" lvl="0" marL="457200" rtl="0" algn="l">
              <a:spcBef>
                <a:spcPts val="1600"/>
              </a:spcBef>
              <a:spcAft>
                <a:spcPts val="0"/>
              </a:spcAft>
              <a:buSzPts val="1800"/>
              <a:buChar char="●"/>
            </a:pPr>
            <a:r>
              <a:rPr lang="en-GB"/>
              <a:t>Elle</a:t>
            </a:r>
            <a:r>
              <a:rPr lang="en-GB"/>
              <a:t> permet d’expliquer face au jury, l’intérêt de votre travail de recherche et ses conclusions.</a:t>
            </a:r>
            <a:endParaRPr/>
          </a:p>
          <a:p>
            <a:pPr indent="0" lvl="0" marL="0" rtl="0" algn="l">
              <a:spcBef>
                <a:spcPts val="1600"/>
              </a:spcBef>
              <a:spcAft>
                <a:spcPts val="0"/>
              </a:spcAft>
              <a:buNone/>
            </a:pPr>
            <a:r>
              <a:t/>
            </a:r>
            <a:endParaRPr sz="100"/>
          </a:p>
          <a:p>
            <a:pPr indent="-342900" lvl="0" marL="457200" rtl="0" algn="l">
              <a:spcBef>
                <a:spcPts val="1600"/>
              </a:spcBef>
              <a:spcAft>
                <a:spcPts val="0"/>
              </a:spcAft>
              <a:buSzPts val="1800"/>
              <a:buChar char="●"/>
            </a:pPr>
            <a:r>
              <a:rPr lang="en-GB"/>
              <a:t>Cette épreuve permet de confronter vos travaux de recherche aux regards d’un jury de professionnels.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27"/>
          <p:cNvSpPr txBox="1"/>
          <p:nvPr>
            <p:ph idx="1" type="body"/>
          </p:nvPr>
        </p:nvSpPr>
        <p:spPr>
          <a:xfrm>
            <a:off x="972000" y="572000"/>
            <a:ext cx="7200000" cy="415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V</a:t>
            </a:r>
            <a:r>
              <a:rPr b="1" lang="en-GB"/>
              <a:t>ous devrez expliquer</a:t>
            </a:r>
            <a:r>
              <a:rPr lang="en-GB"/>
              <a:t> : </a:t>
            </a:r>
            <a:endParaRPr/>
          </a:p>
          <a:p>
            <a:pPr indent="-342900" lvl="0" marL="457200" rtl="0" algn="l">
              <a:lnSpc>
                <a:spcPct val="150000"/>
              </a:lnSpc>
              <a:spcBef>
                <a:spcPts val="1600"/>
              </a:spcBef>
              <a:spcAft>
                <a:spcPts val="0"/>
              </a:spcAft>
              <a:buClr>
                <a:srgbClr val="6AA84F"/>
              </a:buClr>
              <a:buSzPts val="1800"/>
              <a:buChar char="✓"/>
            </a:pPr>
            <a:r>
              <a:rPr lang="en-GB">
                <a:highlight>
                  <a:schemeClr val="lt1"/>
                </a:highlight>
              </a:rPr>
              <a:t>l</a:t>
            </a:r>
            <a:r>
              <a:rPr lang="en-GB">
                <a:highlight>
                  <a:schemeClr val="lt1"/>
                </a:highlight>
              </a:rPr>
              <a:t>e choix du thème ; </a:t>
            </a:r>
            <a:endParaRPr>
              <a:highlight>
                <a:schemeClr val="lt1"/>
              </a:highlight>
            </a:endParaRPr>
          </a:p>
          <a:p>
            <a:pPr indent="-342900" lvl="0" marL="457200" rtl="0" algn="l">
              <a:lnSpc>
                <a:spcPct val="150000"/>
              </a:lnSpc>
              <a:spcBef>
                <a:spcPts val="0"/>
              </a:spcBef>
              <a:spcAft>
                <a:spcPts val="0"/>
              </a:spcAft>
              <a:buClr>
                <a:srgbClr val="6AA84F"/>
              </a:buClr>
              <a:buSzPts val="1800"/>
              <a:buChar char="✓"/>
            </a:pPr>
            <a:r>
              <a:rPr lang="en-GB">
                <a:highlight>
                  <a:schemeClr val="lt1"/>
                </a:highlight>
              </a:rPr>
              <a:t>l</a:t>
            </a:r>
            <a:r>
              <a:rPr lang="en-GB">
                <a:highlight>
                  <a:schemeClr val="lt1"/>
                </a:highlight>
              </a:rPr>
              <a:t>a méthode utilisée à chaque étape du travail ; </a:t>
            </a:r>
            <a:endParaRPr>
              <a:highlight>
                <a:schemeClr val="lt1"/>
              </a:highlight>
            </a:endParaRPr>
          </a:p>
          <a:p>
            <a:pPr indent="-342900" lvl="0" marL="457200" rtl="0" algn="l">
              <a:lnSpc>
                <a:spcPct val="150000"/>
              </a:lnSpc>
              <a:spcBef>
                <a:spcPts val="0"/>
              </a:spcBef>
              <a:spcAft>
                <a:spcPts val="0"/>
              </a:spcAft>
              <a:buClr>
                <a:srgbClr val="6AA84F"/>
              </a:buClr>
              <a:buSzPts val="1800"/>
              <a:buChar char="✓"/>
            </a:pPr>
            <a:r>
              <a:rPr lang="en-GB">
                <a:highlight>
                  <a:schemeClr val="lt1"/>
                </a:highlight>
              </a:rPr>
              <a:t>l</a:t>
            </a:r>
            <a:r>
              <a:rPr lang="en-GB">
                <a:highlight>
                  <a:schemeClr val="lt1"/>
                </a:highlight>
              </a:rPr>
              <a:t>e contexte de l’étude ; </a:t>
            </a:r>
            <a:endParaRPr>
              <a:highlight>
                <a:schemeClr val="lt1"/>
              </a:highlight>
            </a:endParaRPr>
          </a:p>
          <a:p>
            <a:pPr indent="-342900" lvl="0" marL="457200" rtl="0" algn="l">
              <a:lnSpc>
                <a:spcPct val="150000"/>
              </a:lnSpc>
              <a:spcBef>
                <a:spcPts val="0"/>
              </a:spcBef>
              <a:spcAft>
                <a:spcPts val="0"/>
              </a:spcAft>
              <a:buClr>
                <a:srgbClr val="6AA84F"/>
              </a:buClr>
              <a:buSzPts val="1800"/>
              <a:buChar char="✓"/>
            </a:pPr>
            <a:r>
              <a:rPr lang="en-GB">
                <a:highlight>
                  <a:schemeClr val="lt1"/>
                </a:highlight>
              </a:rPr>
              <a:t>les résultats ; </a:t>
            </a:r>
            <a:endParaRPr>
              <a:highlight>
                <a:schemeClr val="lt1"/>
              </a:highlight>
            </a:endParaRPr>
          </a:p>
          <a:p>
            <a:pPr indent="-342900" lvl="0" marL="457200" rtl="0" algn="l">
              <a:lnSpc>
                <a:spcPct val="150000"/>
              </a:lnSpc>
              <a:spcBef>
                <a:spcPts val="0"/>
              </a:spcBef>
              <a:spcAft>
                <a:spcPts val="0"/>
              </a:spcAft>
              <a:buClr>
                <a:srgbClr val="6AA84F"/>
              </a:buClr>
              <a:buSzPts val="1800"/>
              <a:buChar char="✓"/>
            </a:pPr>
            <a:r>
              <a:rPr lang="en-GB">
                <a:highlight>
                  <a:schemeClr val="lt1"/>
                </a:highlight>
              </a:rPr>
              <a:t>la discussion ; </a:t>
            </a:r>
            <a:endParaRPr>
              <a:highlight>
                <a:schemeClr val="lt1"/>
              </a:highlight>
            </a:endParaRPr>
          </a:p>
          <a:p>
            <a:pPr indent="-342900" lvl="0" marL="457200" rtl="0" algn="l">
              <a:lnSpc>
                <a:spcPct val="150000"/>
              </a:lnSpc>
              <a:spcBef>
                <a:spcPts val="0"/>
              </a:spcBef>
              <a:spcAft>
                <a:spcPts val="0"/>
              </a:spcAft>
              <a:buClr>
                <a:srgbClr val="6AA84F"/>
              </a:buClr>
              <a:buSzPts val="1800"/>
              <a:buChar char="✓"/>
            </a:pPr>
            <a:r>
              <a:rPr lang="en-GB">
                <a:highlight>
                  <a:schemeClr val="lt1"/>
                </a:highlight>
              </a:rPr>
              <a:t>l’ouverture ; </a:t>
            </a:r>
            <a:endParaRPr>
              <a:highlight>
                <a:schemeClr val="lt1"/>
              </a:highlight>
            </a:endParaRPr>
          </a:p>
          <a:p>
            <a:pPr indent="-342900" lvl="0" marL="457200" rtl="0" algn="l">
              <a:lnSpc>
                <a:spcPct val="150000"/>
              </a:lnSpc>
              <a:spcBef>
                <a:spcPts val="0"/>
              </a:spcBef>
              <a:spcAft>
                <a:spcPts val="0"/>
              </a:spcAft>
              <a:buClr>
                <a:srgbClr val="6AA84F"/>
              </a:buClr>
              <a:buSzPts val="1800"/>
              <a:buChar char="✓"/>
            </a:pPr>
            <a:r>
              <a:rPr lang="en-GB">
                <a:highlight>
                  <a:schemeClr val="lt1"/>
                </a:highlight>
              </a:rPr>
              <a:t>l</a:t>
            </a:r>
            <a:r>
              <a:rPr lang="en-GB">
                <a:highlight>
                  <a:schemeClr val="lt1"/>
                </a:highlight>
              </a:rPr>
              <a:t>'intérêt</a:t>
            </a:r>
            <a:r>
              <a:rPr lang="en-GB">
                <a:highlight>
                  <a:schemeClr val="lt1"/>
                </a:highlight>
              </a:rPr>
              <a:t> personnel et professionnel. </a:t>
            </a:r>
            <a:endParaRPr>
              <a:highlight>
                <a:schemeClr val="lt1"/>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8"/>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Déroulement</a:t>
            </a:r>
            <a:endParaRPr/>
          </a:p>
        </p:txBody>
      </p:sp>
      <p:sp>
        <p:nvSpPr>
          <p:cNvPr id="103" name="Google Shape;103;p28"/>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Les différentes parties de l’oral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 déroulement de l’oral</a:t>
            </a:r>
            <a:endParaRPr/>
          </a:p>
        </p:txBody>
      </p:sp>
      <p:sp>
        <p:nvSpPr>
          <p:cNvPr id="109" name="Google Shape;109;p29"/>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t>Durée de la soutenance : 30 à 45 minutes.</a:t>
            </a:r>
            <a:endParaRPr/>
          </a:p>
          <a:p>
            <a:pPr indent="-342900" lvl="0" marL="457200" rtl="0" algn="l">
              <a:lnSpc>
                <a:spcPct val="150000"/>
              </a:lnSpc>
              <a:spcBef>
                <a:spcPts val="1600"/>
              </a:spcBef>
              <a:spcAft>
                <a:spcPts val="0"/>
              </a:spcAft>
              <a:buSzPts val="1800"/>
              <a:buChar char="-"/>
            </a:pPr>
            <a:r>
              <a:rPr lang="en-GB"/>
              <a:t>15 minutes : présentation et synthèse de travail. </a:t>
            </a:r>
            <a:endParaRPr/>
          </a:p>
          <a:p>
            <a:pPr indent="-342900" lvl="0" marL="457200" rtl="0" algn="l">
              <a:lnSpc>
                <a:spcPct val="150000"/>
              </a:lnSpc>
              <a:spcBef>
                <a:spcPts val="0"/>
              </a:spcBef>
              <a:spcAft>
                <a:spcPts val="0"/>
              </a:spcAft>
              <a:buSzPts val="1800"/>
              <a:buChar char="-"/>
            </a:pPr>
            <a:r>
              <a:rPr lang="en-GB"/>
              <a:t>20 minutes : questions/réponses avec le jury. </a:t>
            </a:r>
            <a:endParaRPr/>
          </a:p>
          <a:p>
            <a:pPr indent="-342900" lvl="0" marL="457200" rtl="0" algn="l">
              <a:lnSpc>
                <a:spcPct val="150000"/>
              </a:lnSpc>
              <a:spcBef>
                <a:spcPts val="0"/>
              </a:spcBef>
              <a:spcAft>
                <a:spcPts val="0"/>
              </a:spcAft>
              <a:buSzPts val="1800"/>
              <a:buChar char="-"/>
            </a:pPr>
            <a:r>
              <a:rPr lang="en-GB"/>
              <a:t>10 minutes : délibération du jury.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30"/>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Critères </a:t>
            </a:r>
            <a:r>
              <a:rPr lang="en-GB"/>
              <a:t>d'évaluation</a:t>
            </a:r>
            <a:endParaRPr/>
          </a:p>
        </p:txBody>
      </p:sp>
      <p:sp>
        <p:nvSpPr>
          <p:cNvPr id="115" name="Google Shape;115;p30"/>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Sur quoi serez-vous </a:t>
            </a:r>
            <a:r>
              <a:rPr lang="en-GB"/>
              <a:t>évalué</a:t>
            </a:r>
            <a:r>
              <a:rPr lang="en-GB"/>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3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Les principaux critères d’évaluation </a:t>
            </a:r>
            <a:endParaRPr/>
          </a:p>
        </p:txBody>
      </p:sp>
      <p:sp>
        <p:nvSpPr>
          <p:cNvPr id="121" name="Google Shape;121;p31"/>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D405F"/>
              </a:buClr>
              <a:buSzPts val="1800"/>
              <a:buFont typeface="Arial"/>
              <a:buChar char="●"/>
            </a:pPr>
            <a:r>
              <a:rPr lang="en-GB">
                <a:solidFill>
                  <a:srgbClr val="0D405F"/>
                </a:solidFill>
                <a:highlight>
                  <a:srgbClr val="FFFFFF"/>
                </a:highlight>
                <a:latin typeface="Arial"/>
                <a:ea typeface="Arial"/>
                <a:cs typeface="Arial"/>
                <a:sym typeface="Arial"/>
              </a:rPr>
              <a:t>l</a:t>
            </a:r>
            <a:r>
              <a:rPr lang="en-GB">
                <a:solidFill>
                  <a:srgbClr val="0D405F"/>
                </a:solidFill>
                <a:highlight>
                  <a:srgbClr val="FFFFFF"/>
                </a:highlight>
                <a:latin typeface="Arial"/>
                <a:ea typeface="Arial"/>
                <a:cs typeface="Arial"/>
                <a:sym typeface="Arial"/>
              </a:rPr>
              <a:t>e regard critique sur le sujet ;</a:t>
            </a:r>
            <a:endParaRPr>
              <a:solidFill>
                <a:srgbClr val="0D405F"/>
              </a:solidFill>
              <a:highlight>
                <a:srgbClr val="FFFFFF"/>
              </a:highlight>
              <a:latin typeface="Arial"/>
              <a:ea typeface="Arial"/>
              <a:cs typeface="Arial"/>
              <a:sym typeface="Arial"/>
            </a:endParaRPr>
          </a:p>
          <a:p>
            <a:pPr indent="-342900" lvl="0" marL="457200" rtl="0" algn="l">
              <a:lnSpc>
                <a:spcPct val="150000"/>
              </a:lnSpc>
              <a:spcBef>
                <a:spcPts val="0"/>
              </a:spcBef>
              <a:spcAft>
                <a:spcPts val="0"/>
              </a:spcAft>
              <a:buClr>
                <a:srgbClr val="0D405F"/>
              </a:buClr>
              <a:buSzPts val="1800"/>
              <a:buFont typeface="Arial"/>
              <a:buChar char="●"/>
            </a:pPr>
            <a:r>
              <a:rPr lang="en-GB">
                <a:solidFill>
                  <a:srgbClr val="0D405F"/>
                </a:solidFill>
                <a:highlight>
                  <a:srgbClr val="FFFFFF"/>
                </a:highlight>
                <a:latin typeface="Arial"/>
                <a:ea typeface="Arial"/>
                <a:cs typeface="Arial"/>
                <a:sym typeface="Arial"/>
              </a:rPr>
              <a:t>l’intérêt du choix du sujet ;</a:t>
            </a:r>
            <a:endParaRPr>
              <a:solidFill>
                <a:srgbClr val="0D405F"/>
              </a:solidFill>
              <a:highlight>
                <a:srgbClr val="FFFFFF"/>
              </a:highlight>
              <a:latin typeface="Arial"/>
              <a:ea typeface="Arial"/>
              <a:cs typeface="Arial"/>
              <a:sym typeface="Arial"/>
            </a:endParaRPr>
          </a:p>
          <a:p>
            <a:pPr indent="-342900" lvl="0" marL="457200" rtl="0" algn="l">
              <a:lnSpc>
                <a:spcPct val="150000"/>
              </a:lnSpc>
              <a:spcBef>
                <a:spcPts val="0"/>
              </a:spcBef>
              <a:spcAft>
                <a:spcPts val="0"/>
              </a:spcAft>
              <a:buClr>
                <a:srgbClr val="0D405F"/>
              </a:buClr>
              <a:buSzPts val="1800"/>
              <a:buFont typeface="Arial"/>
              <a:buChar char="●"/>
            </a:pPr>
            <a:r>
              <a:rPr lang="en-GB">
                <a:solidFill>
                  <a:srgbClr val="0D405F"/>
                </a:solidFill>
                <a:highlight>
                  <a:srgbClr val="FFFFFF"/>
                </a:highlight>
                <a:latin typeface="Arial"/>
                <a:ea typeface="Arial"/>
                <a:cs typeface="Arial"/>
                <a:sym typeface="Arial"/>
              </a:rPr>
              <a:t>l</a:t>
            </a:r>
            <a:r>
              <a:rPr lang="en-GB">
                <a:solidFill>
                  <a:srgbClr val="0D405F"/>
                </a:solidFill>
                <a:highlight>
                  <a:srgbClr val="FFFFFF"/>
                </a:highlight>
                <a:latin typeface="Arial"/>
                <a:ea typeface="Arial"/>
                <a:cs typeface="Arial"/>
                <a:sym typeface="Arial"/>
              </a:rPr>
              <a:t>a pertinence des données recherchées ;</a:t>
            </a:r>
            <a:endParaRPr>
              <a:solidFill>
                <a:srgbClr val="0D405F"/>
              </a:solidFill>
              <a:highlight>
                <a:srgbClr val="FFFFFF"/>
              </a:highlight>
              <a:latin typeface="Arial"/>
              <a:ea typeface="Arial"/>
              <a:cs typeface="Arial"/>
              <a:sym typeface="Arial"/>
            </a:endParaRPr>
          </a:p>
          <a:p>
            <a:pPr indent="-342900" lvl="0" marL="457200" rtl="0" algn="l">
              <a:lnSpc>
                <a:spcPct val="150000"/>
              </a:lnSpc>
              <a:spcBef>
                <a:spcPts val="0"/>
              </a:spcBef>
              <a:spcAft>
                <a:spcPts val="0"/>
              </a:spcAft>
              <a:buClr>
                <a:srgbClr val="0D405F"/>
              </a:buClr>
              <a:buSzPts val="1800"/>
              <a:buFont typeface="Arial"/>
              <a:buChar char="●"/>
            </a:pPr>
            <a:r>
              <a:rPr lang="en-GB">
                <a:solidFill>
                  <a:srgbClr val="0D405F"/>
                </a:solidFill>
                <a:highlight>
                  <a:srgbClr val="FFFFFF"/>
                </a:highlight>
                <a:latin typeface="Arial"/>
                <a:ea typeface="Arial"/>
                <a:cs typeface="Arial"/>
                <a:sym typeface="Arial"/>
              </a:rPr>
              <a:t>la qualité de la problématique ;</a:t>
            </a:r>
            <a:endParaRPr>
              <a:solidFill>
                <a:srgbClr val="0D405F"/>
              </a:solidFill>
              <a:highlight>
                <a:srgbClr val="FFFFFF"/>
              </a:highlight>
              <a:latin typeface="Arial"/>
              <a:ea typeface="Arial"/>
              <a:cs typeface="Arial"/>
              <a:sym typeface="Arial"/>
            </a:endParaRPr>
          </a:p>
          <a:p>
            <a:pPr indent="-342900" lvl="0" marL="457200" rtl="0" algn="l">
              <a:lnSpc>
                <a:spcPct val="150000"/>
              </a:lnSpc>
              <a:spcBef>
                <a:spcPts val="0"/>
              </a:spcBef>
              <a:spcAft>
                <a:spcPts val="0"/>
              </a:spcAft>
              <a:buClr>
                <a:srgbClr val="0D405F"/>
              </a:buClr>
              <a:buSzPts val="1800"/>
              <a:buFont typeface="Arial"/>
              <a:buChar char="●"/>
            </a:pPr>
            <a:r>
              <a:rPr lang="en-GB">
                <a:solidFill>
                  <a:srgbClr val="0D405F"/>
                </a:solidFill>
                <a:highlight>
                  <a:srgbClr val="FFFFFF"/>
                </a:highlight>
                <a:latin typeface="Arial"/>
                <a:ea typeface="Arial"/>
                <a:cs typeface="Arial"/>
                <a:sym typeface="Arial"/>
              </a:rPr>
              <a:t>l</a:t>
            </a:r>
            <a:r>
              <a:rPr lang="en-GB">
                <a:solidFill>
                  <a:srgbClr val="0D405F"/>
                </a:solidFill>
                <a:highlight>
                  <a:srgbClr val="FFFFFF"/>
                </a:highlight>
                <a:latin typeface="Arial"/>
                <a:ea typeface="Arial"/>
                <a:cs typeface="Arial"/>
                <a:sym typeface="Arial"/>
              </a:rPr>
              <a:t>a clarté du cadre théorique et de la démarche d’analyse ; </a:t>
            </a:r>
            <a:endParaRPr>
              <a:solidFill>
                <a:srgbClr val="0D405F"/>
              </a:solidFill>
              <a:highlight>
                <a:srgbClr val="FFFFFF"/>
              </a:highlight>
              <a:latin typeface="Arial"/>
              <a:ea typeface="Arial"/>
              <a:cs typeface="Arial"/>
              <a:sym typeface="Arial"/>
            </a:endParaRPr>
          </a:p>
          <a:p>
            <a:pPr indent="-342900" lvl="0" marL="457200" rtl="0" algn="l">
              <a:lnSpc>
                <a:spcPct val="150000"/>
              </a:lnSpc>
              <a:spcBef>
                <a:spcPts val="0"/>
              </a:spcBef>
              <a:spcAft>
                <a:spcPts val="0"/>
              </a:spcAft>
              <a:buClr>
                <a:srgbClr val="0D405F"/>
              </a:buClr>
              <a:buSzPts val="1800"/>
              <a:buFont typeface="Arial"/>
              <a:buChar char="●"/>
            </a:pPr>
            <a:r>
              <a:rPr lang="en-GB">
                <a:solidFill>
                  <a:srgbClr val="0D405F"/>
                </a:solidFill>
                <a:highlight>
                  <a:srgbClr val="FFFFFF"/>
                </a:highlight>
                <a:latin typeface="Arial"/>
                <a:ea typeface="Arial"/>
                <a:cs typeface="Arial"/>
                <a:sym typeface="Arial"/>
              </a:rPr>
              <a:t>l</a:t>
            </a:r>
            <a:r>
              <a:rPr lang="en-GB">
                <a:solidFill>
                  <a:srgbClr val="0D405F"/>
                </a:solidFill>
                <a:highlight>
                  <a:srgbClr val="FFFFFF"/>
                </a:highlight>
                <a:latin typeface="Arial"/>
                <a:ea typeface="Arial"/>
                <a:cs typeface="Arial"/>
                <a:sym typeface="Arial"/>
              </a:rPr>
              <a:t>a cohérence dans les conclusions de l’analyse ;</a:t>
            </a:r>
            <a:endParaRPr>
              <a:solidFill>
                <a:srgbClr val="0D405F"/>
              </a:solidFill>
              <a:highlight>
                <a:srgbClr val="FFFFFF"/>
              </a:highlight>
              <a:latin typeface="Arial"/>
              <a:ea typeface="Arial"/>
              <a:cs typeface="Arial"/>
              <a:sym typeface="Arial"/>
            </a:endParaRPr>
          </a:p>
          <a:p>
            <a:pPr indent="-342900" lvl="0" marL="457200" rtl="0" algn="l">
              <a:lnSpc>
                <a:spcPct val="150000"/>
              </a:lnSpc>
              <a:spcBef>
                <a:spcPts val="0"/>
              </a:spcBef>
              <a:spcAft>
                <a:spcPts val="0"/>
              </a:spcAft>
              <a:buClr>
                <a:srgbClr val="0D405F"/>
              </a:buClr>
              <a:buSzPts val="1800"/>
              <a:buFont typeface="Arial"/>
              <a:buChar char="●"/>
            </a:pPr>
            <a:r>
              <a:rPr lang="en-GB">
                <a:solidFill>
                  <a:srgbClr val="0D405F"/>
                </a:solidFill>
                <a:highlight>
                  <a:srgbClr val="FFFFFF"/>
                </a:highlight>
                <a:latin typeface="Arial"/>
                <a:ea typeface="Arial"/>
                <a:cs typeface="Arial"/>
                <a:sym typeface="Arial"/>
              </a:rPr>
              <a:t>l’apport professionnel ;</a:t>
            </a:r>
            <a:endParaRPr>
              <a:solidFill>
                <a:srgbClr val="0D405F"/>
              </a:solidFill>
              <a:highlight>
                <a:srgbClr val="FFFFFF"/>
              </a:highlight>
              <a:latin typeface="Arial"/>
              <a:ea typeface="Arial"/>
              <a:cs typeface="Arial"/>
              <a:sym typeface="Arial"/>
            </a:endParaRPr>
          </a:p>
          <a:p>
            <a:pPr indent="-342900" lvl="0" marL="457200" rtl="0" algn="l">
              <a:lnSpc>
                <a:spcPct val="150000"/>
              </a:lnSpc>
              <a:spcBef>
                <a:spcPts val="0"/>
              </a:spcBef>
              <a:spcAft>
                <a:spcPts val="0"/>
              </a:spcAft>
              <a:buClr>
                <a:srgbClr val="0D405F"/>
              </a:buClr>
              <a:buSzPts val="1800"/>
              <a:buFont typeface="Arial"/>
              <a:buChar char="●"/>
            </a:pPr>
            <a:r>
              <a:rPr lang="en-GB">
                <a:solidFill>
                  <a:srgbClr val="0D405F"/>
                </a:solidFill>
                <a:highlight>
                  <a:srgbClr val="FFFFFF"/>
                </a:highlight>
                <a:latin typeface="Arial"/>
                <a:ea typeface="Arial"/>
                <a:cs typeface="Arial"/>
                <a:sym typeface="Arial"/>
              </a:rPr>
              <a:t>l</a:t>
            </a:r>
            <a:r>
              <a:rPr lang="en-GB">
                <a:solidFill>
                  <a:srgbClr val="0D405F"/>
                </a:solidFill>
                <a:highlight>
                  <a:srgbClr val="FFFFFF"/>
                </a:highlight>
                <a:latin typeface="Arial"/>
                <a:ea typeface="Arial"/>
                <a:cs typeface="Arial"/>
                <a:sym typeface="Arial"/>
              </a:rPr>
              <a:t>a pertinence des recommandations pédagogiques.</a:t>
            </a:r>
            <a:endParaRPr>
              <a:solidFill>
                <a:srgbClr val="0D405F"/>
              </a:solidFill>
              <a:highlight>
                <a:srgbClr val="FFFFFF"/>
              </a:highlight>
              <a:latin typeface="Arial"/>
              <a:ea typeface="Arial"/>
              <a:cs typeface="Arial"/>
              <a:sym typeface="Arial"/>
            </a:endParaRPr>
          </a:p>
          <a:p>
            <a:pPr indent="0" lvl="0" marL="0" rtl="0" algn="l">
              <a:spcBef>
                <a:spcPts val="12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